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Inter Bold" charset="1" panose="020B0802030000000004"/>
      <p:regular r:id="rId25"/>
    </p:embeddedFont>
    <p:embeddedFont>
      <p:font typeface="Sports World" charset="1" panose="02000503020000020004"/>
      <p:regular r:id="rId26"/>
    </p:embeddedFont>
    <p:embeddedFont>
      <p:font typeface="Inter" charset="1" panose="020B05020300000000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png" Type="http://schemas.openxmlformats.org/officeDocument/2006/relationships/image"/><Relationship Id="rId6"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https://x.com/pangeransiahaan" TargetMode="External" Type="http://schemas.openxmlformats.org/officeDocument/2006/relationships/hyperlink"/><Relationship Id="rId4" Target="../media/image8.png" Type="http://schemas.openxmlformats.org/officeDocument/2006/relationships/image"/><Relationship Id="rId5" Target="../media/image9.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jpe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 Id="rId6" Target="../media/image32.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jpeg" Type="http://schemas.openxmlformats.org/officeDocument/2006/relationships/image"/><Relationship Id="rId4" Target="../media/image35.jpeg" Type="http://schemas.openxmlformats.org/officeDocument/2006/relationships/image"/><Relationship Id="rId5" Target="../media/image32.jpeg" Type="http://schemas.openxmlformats.org/officeDocument/2006/relationships/image"/><Relationship Id="rId6" Target="../media/image3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10800000">
            <a:off x="11197328" y="-285737"/>
            <a:ext cx="5842809" cy="11102709"/>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10800000">
            <a:off x="9700035" y="4750449"/>
            <a:ext cx="5842809" cy="11102709"/>
            <a:chOff x="0" y="0"/>
            <a:chExt cx="406400" cy="772255"/>
          </a:xfrm>
        </p:grpSpPr>
        <p:sp>
          <p:nvSpPr>
            <p:cNvPr name="Freeform 6" id="6"/>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7" id="7"/>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8" id="8"/>
          <p:cNvGrpSpPr/>
          <p:nvPr/>
        </p:nvGrpSpPr>
        <p:grpSpPr>
          <a:xfrm rot="-10800000">
            <a:off x="9700035" y="-5566158"/>
            <a:ext cx="5842809" cy="11102709"/>
            <a:chOff x="0" y="0"/>
            <a:chExt cx="406400" cy="772255"/>
          </a:xfrm>
        </p:grpSpPr>
        <p:sp>
          <p:nvSpPr>
            <p:cNvPr name="Freeform 9" id="9"/>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0" id="10"/>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11" id="11"/>
          <p:cNvGrpSpPr/>
          <p:nvPr/>
        </p:nvGrpSpPr>
        <p:grpSpPr>
          <a:xfrm rot="0">
            <a:off x="11684105" y="0"/>
            <a:ext cx="10712064" cy="10299862"/>
            <a:chOff x="0" y="0"/>
            <a:chExt cx="726454" cy="698500"/>
          </a:xfrm>
        </p:grpSpPr>
        <p:sp>
          <p:nvSpPr>
            <p:cNvPr name="Freeform 12" id="12"/>
            <p:cNvSpPr/>
            <p:nvPr/>
          </p:nvSpPr>
          <p:spPr>
            <a:xfrm flipH="false" flipV="false" rot="0">
              <a:off x="0" y="0"/>
              <a:ext cx="726454" cy="698500"/>
            </a:xfrm>
            <a:custGeom>
              <a:avLst/>
              <a:gdLst/>
              <a:ahLst/>
              <a:cxnLst/>
              <a:rect r="r" b="b" t="t" l="l"/>
              <a:pathLst>
                <a:path h="698500" w="726454">
                  <a:moveTo>
                    <a:pt x="726454" y="349250"/>
                  </a:moveTo>
                  <a:lnTo>
                    <a:pt x="523254" y="698500"/>
                  </a:lnTo>
                  <a:lnTo>
                    <a:pt x="203200" y="698500"/>
                  </a:lnTo>
                  <a:lnTo>
                    <a:pt x="0" y="349250"/>
                  </a:lnTo>
                  <a:lnTo>
                    <a:pt x="203200" y="0"/>
                  </a:lnTo>
                  <a:lnTo>
                    <a:pt x="523254" y="0"/>
                  </a:lnTo>
                  <a:lnTo>
                    <a:pt x="726454" y="349250"/>
                  </a:lnTo>
                  <a:close/>
                </a:path>
              </a:pathLst>
            </a:custGeom>
            <a:blipFill>
              <a:blip r:embed="rId2"/>
              <a:stretch>
                <a:fillRect l="-22113" t="0" r="-22113" b="0"/>
              </a:stretch>
            </a:blipFill>
          </p:spPr>
        </p:sp>
      </p:grpSp>
      <p:grpSp>
        <p:nvGrpSpPr>
          <p:cNvPr name="Group 13" id="13"/>
          <p:cNvGrpSpPr/>
          <p:nvPr/>
        </p:nvGrpSpPr>
        <p:grpSpPr>
          <a:xfrm rot="0">
            <a:off x="10186812" y="-143352"/>
            <a:ext cx="10712064" cy="10430352"/>
            <a:chOff x="0" y="0"/>
            <a:chExt cx="726454" cy="707349"/>
          </a:xfrm>
        </p:grpSpPr>
        <p:sp>
          <p:nvSpPr>
            <p:cNvPr name="Freeform 14" id="14"/>
            <p:cNvSpPr/>
            <p:nvPr/>
          </p:nvSpPr>
          <p:spPr>
            <a:xfrm flipH="false" flipV="false" rot="0">
              <a:off x="0" y="0"/>
              <a:ext cx="726454" cy="707349"/>
            </a:xfrm>
            <a:custGeom>
              <a:avLst/>
              <a:gdLst/>
              <a:ahLst/>
              <a:cxnLst/>
              <a:rect r="r" b="b" t="t" l="l"/>
              <a:pathLst>
                <a:path h="707349" w="726454">
                  <a:moveTo>
                    <a:pt x="726454" y="353675"/>
                  </a:moveTo>
                  <a:lnTo>
                    <a:pt x="523254" y="707349"/>
                  </a:lnTo>
                  <a:lnTo>
                    <a:pt x="203200" y="707349"/>
                  </a:lnTo>
                  <a:lnTo>
                    <a:pt x="0" y="353675"/>
                  </a:lnTo>
                  <a:lnTo>
                    <a:pt x="203200" y="0"/>
                  </a:lnTo>
                  <a:lnTo>
                    <a:pt x="523254" y="0"/>
                  </a:lnTo>
                  <a:lnTo>
                    <a:pt x="726454" y="353675"/>
                  </a:lnTo>
                  <a:close/>
                </a:path>
              </a:pathLst>
            </a:custGeom>
            <a:blipFill>
              <a:blip r:embed="rId3"/>
              <a:stretch>
                <a:fillRect l="-14834" t="-53146" r="-776" b="-57935"/>
              </a:stretch>
            </a:blipFill>
          </p:spPr>
        </p:sp>
      </p:grpSp>
      <p:grpSp>
        <p:nvGrpSpPr>
          <p:cNvPr name="Group 15" id="15"/>
          <p:cNvGrpSpPr/>
          <p:nvPr/>
        </p:nvGrpSpPr>
        <p:grpSpPr>
          <a:xfrm rot="0">
            <a:off x="-2128879" y="8291121"/>
            <a:ext cx="8105394" cy="967179"/>
            <a:chOff x="0" y="0"/>
            <a:chExt cx="10807192" cy="1289573"/>
          </a:xfrm>
        </p:grpSpPr>
        <p:grpSp>
          <p:nvGrpSpPr>
            <p:cNvPr name="Group 16" id="16"/>
            <p:cNvGrpSpPr/>
            <p:nvPr/>
          </p:nvGrpSpPr>
          <p:grpSpPr>
            <a:xfrm rot="0">
              <a:off x="0" y="0"/>
              <a:ext cx="10559976" cy="1289573"/>
              <a:chOff x="0" y="0"/>
              <a:chExt cx="3327904" cy="406400"/>
            </a:xfrm>
          </p:grpSpPr>
          <p:sp>
            <p:nvSpPr>
              <p:cNvPr name="Freeform 17" id="17"/>
              <p:cNvSpPr/>
              <p:nvPr/>
            </p:nvSpPr>
            <p:spPr>
              <a:xfrm flipH="false" flipV="false" rot="0">
                <a:off x="0" y="0"/>
                <a:ext cx="3327904" cy="406400"/>
              </a:xfrm>
              <a:custGeom>
                <a:avLst/>
                <a:gdLst/>
                <a:ahLst/>
                <a:cxnLst/>
                <a:rect r="r" b="b" t="t" l="l"/>
                <a:pathLst>
                  <a:path h="406400" w="3327904">
                    <a:moveTo>
                      <a:pt x="3124704" y="0"/>
                    </a:moveTo>
                    <a:cubicBezTo>
                      <a:pt x="3236929" y="0"/>
                      <a:pt x="3327904" y="90976"/>
                      <a:pt x="3327904" y="203200"/>
                    </a:cubicBezTo>
                    <a:cubicBezTo>
                      <a:pt x="3327904" y="315424"/>
                      <a:pt x="3236929" y="406400"/>
                      <a:pt x="3124704" y="406400"/>
                    </a:cubicBezTo>
                    <a:lnTo>
                      <a:pt x="203200" y="406400"/>
                    </a:lnTo>
                    <a:cubicBezTo>
                      <a:pt x="90976" y="406400"/>
                      <a:pt x="0" y="315424"/>
                      <a:pt x="0" y="203200"/>
                    </a:cubicBezTo>
                    <a:cubicBezTo>
                      <a:pt x="0" y="90976"/>
                      <a:pt x="90976" y="0"/>
                      <a:pt x="203200" y="0"/>
                    </a:cubicBezTo>
                    <a:close/>
                  </a:path>
                </a:pathLst>
              </a:custGeom>
              <a:solidFill>
                <a:srgbClr val="FFDF09"/>
              </a:solidFill>
            </p:spPr>
          </p:sp>
          <p:sp>
            <p:nvSpPr>
              <p:cNvPr name="TextBox 18" id="18"/>
              <p:cNvSpPr txBox="true"/>
              <p:nvPr/>
            </p:nvSpPr>
            <p:spPr>
              <a:xfrm>
                <a:off x="0" y="-38100"/>
                <a:ext cx="3327904" cy="444500"/>
              </a:xfrm>
              <a:prstGeom prst="rect">
                <a:avLst/>
              </a:prstGeom>
            </p:spPr>
            <p:txBody>
              <a:bodyPr anchor="ctr" rtlCol="false" tIns="50800" lIns="50800" bIns="50800" rIns="50800"/>
              <a:lstStyle/>
              <a:p>
                <a:pPr algn="ctr">
                  <a:lnSpc>
                    <a:spcPts val="2659"/>
                  </a:lnSpc>
                  <a:spcBef>
                    <a:spcPct val="0"/>
                  </a:spcBef>
                </a:pPr>
              </a:p>
            </p:txBody>
          </p:sp>
        </p:grpSp>
        <p:sp>
          <p:nvSpPr>
            <p:cNvPr name="TextBox 19" id="19"/>
            <p:cNvSpPr txBox="true"/>
            <p:nvPr/>
          </p:nvSpPr>
          <p:spPr>
            <a:xfrm rot="0">
              <a:off x="4294447" y="209152"/>
              <a:ext cx="6512745" cy="795068"/>
            </a:xfrm>
            <a:prstGeom prst="rect">
              <a:avLst/>
            </a:prstGeom>
          </p:spPr>
          <p:txBody>
            <a:bodyPr anchor="t" rtlCol="false" tIns="0" lIns="0" bIns="0" rIns="0">
              <a:spAutoFit/>
            </a:bodyPr>
            <a:lstStyle/>
            <a:p>
              <a:pPr algn="l">
                <a:lnSpc>
                  <a:spcPts val="5003"/>
                </a:lnSpc>
                <a:spcBef>
                  <a:spcPct val="0"/>
                </a:spcBef>
              </a:pPr>
              <a:r>
                <a:rPr lang="en-US" b="true" sz="3574">
                  <a:solidFill>
                    <a:srgbClr val="7D0000"/>
                  </a:solidFill>
                  <a:latin typeface="Inter Bold"/>
                  <a:ea typeface="Inter Bold"/>
                  <a:cs typeface="Inter Bold"/>
                  <a:sym typeface="Inter Bold"/>
                </a:rPr>
                <a:t>GROUP H</a:t>
              </a:r>
            </a:p>
          </p:txBody>
        </p:sp>
      </p:grpSp>
      <p:sp>
        <p:nvSpPr>
          <p:cNvPr name="TextBox 20" id="20"/>
          <p:cNvSpPr txBox="true"/>
          <p:nvPr/>
        </p:nvSpPr>
        <p:spPr>
          <a:xfrm rot="0">
            <a:off x="1028700" y="1780237"/>
            <a:ext cx="9476423" cy="5768975"/>
          </a:xfrm>
          <a:prstGeom prst="rect">
            <a:avLst/>
          </a:prstGeom>
        </p:spPr>
        <p:txBody>
          <a:bodyPr anchor="t" rtlCol="false" tIns="0" lIns="0" bIns="0" rIns="0">
            <a:spAutoFit/>
          </a:bodyPr>
          <a:lstStyle/>
          <a:p>
            <a:pPr algn="l">
              <a:lnSpc>
                <a:spcPts val="9099"/>
              </a:lnSpc>
            </a:pPr>
            <a:r>
              <a:rPr lang="en-US" sz="6499">
                <a:solidFill>
                  <a:srgbClr val="FFFFFF"/>
                </a:solidFill>
                <a:latin typeface="Sports World"/>
                <a:ea typeface="Sports World"/>
                <a:cs typeface="Sports World"/>
                <a:sym typeface="Sports World"/>
              </a:rPr>
              <a:t>SENTIMEN PUBLIK TERHADAP</a:t>
            </a:r>
          </a:p>
          <a:p>
            <a:pPr algn="l">
              <a:lnSpc>
                <a:spcPts val="9099"/>
              </a:lnSpc>
            </a:pPr>
            <a:r>
              <a:rPr lang="en-US" sz="6499">
                <a:solidFill>
                  <a:srgbClr val="FFDF09"/>
                </a:solidFill>
                <a:latin typeface="Sports World"/>
                <a:ea typeface="Sports World"/>
                <a:cs typeface="Sports World"/>
                <a:sym typeface="Sports World"/>
              </a:rPr>
              <a:t>NATURALISASI PEMAIN TIMNAS DI INDONESIA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10800000">
            <a:off x="13975328" y="-705483"/>
            <a:ext cx="6309208" cy="11988977"/>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0">
            <a:off x="724168" y="7057537"/>
            <a:ext cx="16912078" cy="2200763"/>
            <a:chOff x="0" y="0"/>
            <a:chExt cx="4454210" cy="579625"/>
          </a:xfrm>
        </p:grpSpPr>
        <p:sp>
          <p:nvSpPr>
            <p:cNvPr name="Freeform 6" id="6"/>
            <p:cNvSpPr/>
            <p:nvPr/>
          </p:nvSpPr>
          <p:spPr>
            <a:xfrm flipH="false" flipV="false" rot="0">
              <a:off x="0" y="0"/>
              <a:ext cx="4454210" cy="579625"/>
            </a:xfrm>
            <a:custGeom>
              <a:avLst/>
              <a:gdLst/>
              <a:ahLst/>
              <a:cxnLst/>
              <a:rect r="r" b="b" t="t" l="l"/>
              <a:pathLst>
                <a:path h="579625" w="4454210">
                  <a:moveTo>
                    <a:pt x="0" y="0"/>
                  </a:moveTo>
                  <a:lnTo>
                    <a:pt x="4454210" y="0"/>
                  </a:lnTo>
                  <a:lnTo>
                    <a:pt x="4454210" y="579625"/>
                  </a:lnTo>
                  <a:lnTo>
                    <a:pt x="0" y="579625"/>
                  </a:lnTo>
                  <a:close/>
                </a:path>
              </a:pathLst>
            </a:custGeom>
            <a:solidFill>
              <a:srgbClr val="FFDF09"/>
            </a:solidFill>
          </p:spPr>
        </p:sp>
        <p:sp>
          <p:nvSpPr>
            <p:cNvPr name="TextBox 7" id="7"/>
            <p:cNvSpPr txBox="true"/>
            <p:nvPr/>
          </p:nvSpPr>
          <p:spPr>
            <a:xfrm>
              <a:off x="0" y="-57150"/>
              <a:ext cx="4454210" cy="636775"/>
            </a:xfrm>
            <a:prstGeom prst="rect">
              <a:avLst/>
            </a:prstGeom>
          </p:spPr>
          <p:txBody>
            <a:bodyPr anchor="ctr" rtlCol="false" tIns="50800" lIns="50800" bIns="50800" rIns="50800"/>
            <a:lstStyle/>
            <a:p>
              <a:pPr algn="ctr">
                <a:lnSpc>
                  <a:spcPts val="3733"/>
                </a:lnSpc>
              </a:pPr>
            </a:p>
          </p:txBody>
        </p:sp>
      </p:grpSp>
      <p:sp>
        <p:nvSpPr>
          <p:cNvPr name="Freeform 8" id="8"/>
          <p:cNvSpPr/>
          <p:nvPr/>
        </p:nvSpPr>
        <p:spPr>
          <a:xfrm flipH="false" flipV="false" rot="0">
            <a:off x="7747681" y="1297327"/>
            <a:ext cx="9888565" cy="5069454"/>
          </a:xfrm>
          <a:custGeom>
            <a:avLst/>
            <a:gdLst/>
            <a:ahLst/>
            <a:cxnLst/>
            <a:rect r="r" b="b" t="t" l="l"/>
            <a:pathLst>
              <a:path h="5069454" w="9888565">
                <a:moveTo>
                  <a:pt x="0" y="0"/>
                </a:moveTo>
                <a:lnTo>
                  <a:pt x="9888565" y="0"/>
                </a:lnTo>
                <a:lnTo>
                  <a:pt x="9888565" y="5069454"/>
                </a:lnTo>
                <a:lnTo>
                  <a:pt x="0" y="5069454"/>
                </a:lnTo>
                <a:lnTo>
                  <a:pt x="0" y="0"/>
                </a:lnTo>
                <a:close/>
              </a:path>
            </a:pathLst>
          </a:custGeom>
          <a:blipFill>
            <a:blip r:embed="rId2"/>
            <a:stretch>
              <a:fillRect l="0" t="0" r="0" b="0"/>
            </a:stretch>
          </a:blipFill>
        </p:spPr>
      </p:sp>
      <p:sp>
        <p:nvSpPr>
          <p:cNvPr name="TextBox 9" id="9"/>
          <p:cNvSpPr txBox="true"/>
          <p:nvPr/>
        </p:nvSpPr>
        <p:spPr>
          <a:xfrm rot="0">
            <a:off x="856853" y="7133655"/>
            <a:ext cx="16646708" cy="2002155"/>
          </a:xfrm>
          <a:prstGeom prst="rect">
            <a:avLst/>
          </a:prstGeom>
        </p:spPr>
        <p:txBody>
          <a:bodyPr anchor="t" rtlCol="false" tIns="0" lIns="0" bIns="0" rIns="0">
            <a:spAutoFit/>
          </a:bodyPr>
          <a:lstStyle/>
          <a:p>
            <a:pPr algn="just">
              <a:lnSpc>
                <a:spcPts val="4049"/>
              </a:lnSpc>
            </a:pPr>
            <a:r>
              <a:rPr lang="en-US" sz="2699">
                <a:solidFill>
                  <a:srgbClr val="7D0000"/>
                </a:solidFill>
                <a:latin typeface="Inter"/>
                <a:ea typeface="Inter"/>
                <a:cs typeface="Inter"/>
                <a:sym typeface="Inter"/>
              </a:rPr>
              <a:t>Beberapa kata yang paling digunakan adalah </a:t>
            </a:r>
            <a:r>
              <a:rPr lang="en-US" b="true" sz="2699">
                <a:solidFill>
                  <a:srgbClr val="7D0000"/>
                </a:solidFill>
                <a:latin typeface="Inter Bold"/>
                <a:ea typeface="Inter Bold"/>
                <a:cs typeface="Inter Bold"/>
                <a:sym typeface="Inter Bold"/>
              </a:rPr>
              <a:t>‘asli’, ‘bina’,</a:t>
            </a:r>
            <a:r>
              <a:rPr lang="en-US" sz="2699">
                <a:solidFill>
                  <a:srgbClr val="7D0000"/>
                </a:solidFill>
                <a:latin typeface="Inter"/>
                <a:ea typeface="Inter"/>
                <a:cs typeface="Inter"/>
                <a:sym typeface="Inter"/>
              </a:rPr>
              <a:t> </a:t>
            </a:r>
            <a:r>
              <a:rPr lang="en-US" b="true" sz="2699">
                <a:solidFill>
                  <a:srgbClr val="7D0000"/>
                </a:solidFill>
                <a:latin typeface="Inter Bold"/>
                <a:ea typeface="Inter Bold"/>
                <a:cs typeface="Inter Bold"/>
                <a:sym typeface="Inter Bold"/>
              </a:rPr>
              <a:t>dan sebagainya</a:t>
            </a:r>
            <a:r>
              <a:rPr lang="en-US" sz="2699">
                <a:solidFill>
                  <a:srgbClr val="7D0000"/>
                </a:solidFill>
                <a:latin typeface="Inter"/>
                <a:ea typeface="Inter"/>
                <a:cs typeface="Inter"/>
                <a:sym typeface="Inter"/>
              </a:rPr>
              <a:t>. </a:t>
            </a:r>
            <a:r>
              <a:rPr lang="en-US" b="true" sz="2699">
                <a:solidFill>
                  <a:srgbClr val="7D0000"/>
                </a:solidFill>
                <a:latin typeface="Inter Bold"/>
                <a:ea typeface="Inter Bold"/>
                <a:cs typeface="Inter Bold"/>
                <a:sym typeface="Inter Bold"/>
              </a:rPr>
              <a:t>Netizen </a:t>
            </a:r>
            <a:r>
              <a:rPr lang="en-US" sz="2699">
                <a:solidFill>
                  <a:srgbClr val="7D0000"/>
                </a:solidFill>
                <a:latin typeface="Inter"/>
                <a:ea typeface="Inter"/>
                <a:cs typeface="Inter"/>
                <a:sym typeface="Inter"/>
              </a:rPr>
              <a:t>merasa </a:t>
            </a:r>
            <a:r>
              <a:rPr lang="en-US" b="true" sz="2699">
                <a:solidFill>
                  <a:srgbClr val="7D0000"/>
                </a:solidFill>
                <a:latin typeface="Inter Bold"/>
                <a:ea typeface="Inter Bold"/>
                <a:cs typeface="Inter Bold"/>
                <a:sym typeface="Inter Bold"/>
              </a:rPr>
              <a:t>tidak puas</a:t>
            </a:r>
            <a:r>
              <a:rPr lang="en-US" sz="2699">
                <a:solidFill>
                  <a:srgbClr val="7D0000"/>
                </a:solidFill>
                <a:latin typeface="Inter"/>
                <a:ea typeface="Inter"/>
                <a:cs typeface="Inter"/>
                <a:sym typeface="Inter"/>
              </a:rPr>
              <a:t> </a:t>
            </a:r>
            <a:r>
              <a:rPr lang="en-US" b="true" sz="2699">
                <a:solidFill>
                  <a:srgbClr val="7D0000"/>
                </a:solidFill>
                <a:latin typeface="Inter Bold"/>
                <a:ea typeface="Inter Bold"/>
                <a:cs typeface="Inter Bold"/>
                <a:sym typeface="Inter Bold"/>
              </a:rPr>
              <a:t>terhadap pengembangan pemain lokal </a:t>
            </a:r>
            <a:r>
              <a:rPr lang="en-US" sz="2699">
                <a:solidFill>
                  <a:srgbClr val="7D0000"/>
                </a:solidFill>
                <a:latin typeface="Inter"/>
                <a:ea typeface="Inter"/>
                <a:cs typeface="Inter"/>
                <a:sym typeface="Inter"/>
              </a:rPr>
              <a:t>(asli Indonesia) dan </a:t>
            </a:r>
            <a:r>
              <a:rPr lang="en-US" b="true" sz="2699">
                <a:solidFill>
                  <a:srgbClr val="7D0000"/>
                </a:solidFill>
                <a:latin typeface="Inter Bold"/>
                <a:ea typeface="Inter Bold"/>
                <a:cs typeface="Inter Bold"/>
                <a:sym typeface="Inter Bold"/>
              </a:rPr>
              <a:t>cemas </a:t>
            </a:r>
            <a:r>
              <a:rPr lang="en-US" sz="2699">
                <a:solidFill>
                  <a:srgbClr val="7D0000"/>
                </a:solidFill>
                <a:latin typeface="Inter"/>
                <a:ea typeface="Inter"/>
                <a:cs typeface="Inter"/>
                <a:sym typeface="Inter"/>
              </a:rPr>
              <a:t>t</a:t>
            </a:r>
            <a:r>
              <a:rPr lang="en-US" b="true" sz="2699">
                <a:solidFill>
                  <a:srgbClr val="7D0000"/>
                </a:solidFill>
                <a:latin typeface="Inter Bold"/>
                <a:ea typeface="Inter Bold"/>
                <a:cs typeface="Inter Bold"/>
                <a:sym typeface="Inter Bold"/>
              </a:rPr>
              <a:t>erhadap identitas timnas</a:t>
            </a:r>
            <a:r>
              <a:rPr lang="en-US" sz="2699">
                <a:solidFill>
                  <a:srgbClr val="7D0000"/>
                </a:solidFill>
                <a:latin typeface="Inter"/>
                <a:ea typeface="Inter"/>
                <a:cs typeface="Inter"/>
                <a:sym typeface="Inter"/>
              </a:rPr>
              <a:t> yang bergantung pada pemain asing. Netizen juga </a:t>
            </a:r>
            <a:r>
              <a:rPr lang="en-US" b="true" sz="2699">
                <a:solidFill>
                  <a:srgbClr val="7D0000"/>
                </a:solidFill>
                <a:latin typeface="Inter Bold"/>
                <a:ea typeface="Inter Bold"/>
                <a:cs typeface="Inter Bold"/>
                <a:sym typeface="Inter Bold"/>
              </a:rPr>
              <a:t>menyerukan pembinaan yang lebih baik</a:t>
            </a:r>
            <a:r>
              <a:rPr lang="en-US" sz="2699">
                <a:solidFill>
                  <a:srgbClr val="7D0000"/>
                </a:solidFill>
                <a:latin typeface="Inter"/>
                <a:ea typeface="Inter"/>
                <a:cs typeface="Inter"/>
                <a:sym typeface="Inter"/>
              </a:rPr>
              <a:t> untuk penguatan identitas nasional timnas Indonesia.</a:t>
            </a:r>
          </a:p>
        </p:txBody>
      </p:sp>
      <p:sp>
        <p:nvSpPr>
          <p:cNvPr name="TextBox 10" id="10"/>
          <p:cNvSpPr txBox="true"/>
          <p:nvPr/>
        </p:nvSpPr>
        <p:spPr>
          <a:xfrm rot="0">
            <a:off x="1028700" y="2358628"/>
            <a:ext cx="9900628" cy="1337556"/>
          </a:xfrm>
          <a:prstGeom prst="rect">
            <a:avLst/>
          </a:prstGeom>
        </p:spPr>
        <p:txBody>
          <a:bodyPr anchor="t" rtlCol="false" tIns="0" lIns="0" bIns="0" rIns="0">
            <a:spAutoFit/>
          </a:bodyPr>
          <a:lstStyle/>
          <a:p>
            <a:pPr algn="l">
              <a:lnSpc>
                <a:spcPts val="10473"/>
              </a:lnSpc>
            </a:pPr>
            <a:r>
              <a:rPr lang="en-US" sz="7481">
                <a:solidFill>
                  <a:srgbClr val="FFFFFF"/>
                </a:solidFill>
                <a:latin typeface="Sports World"/>
                <a:ea typeface="Sports World"/>
                <a:cs typeface="Sports World"/>
                <a:sym typeface="Sports World"/>
              </a:rPr>
              <a:t>SENTIMEN</a:t>
            </a:r>
          </a:p>
        </p:txBody>
      </p:sp>
      <p:sp>
        <p:nvSpPr>
          <p:cNvPr name="TextBox 11" id="11"/>
          <p:cNvSpPr txBox="true"/>
          <p:nvPr/>
        </p:nvSpPr>
        <p:spPr>
          <a:xfrm rot="0">
            <a:off x="1028700" y="3668795"/>
            <a:ext cx="6839595" cy="1314968"/>
          </a:xfrm>
          <a:prstGeom prst="rect">
            <a:avLst/>
          </a:prstGeom>
        </p:spPr>
        <p:txBody>
          <a:bodyPr anchor="t" rtlCol="false" tIns="0" lIns="0" bIns="0" rIns="0">
            <a:spAutoFit/>
          </a:bodyPr>
          <a:lstStyle/>
          <a:p>
            <a:pPr algn="l">
              <a:lnSpc>
                <a:spcPts val="10353"/>
              </a:lnSpc>
            </a:pPr>
            <a:r>
              <a:rPr lang="en-US" sz="7395">
                <a:solidFill>
                  <a:srgbClr val="FFDF09"/>
                </a:solidFill>
                <a:latin typeface="Sports World"/>
                <a:ea typeface="Sports World"/>
                <a:cs typeface="Sports World"/>
                <a:sym typeface="Sports World"/>
              </a:rPr>
              <a:t>NEGATIF</a:t>
            </a:r>
          </a:p>
        </p:txBody>
      </p:sp>
      <p:sp>
        <p:nvSpPr>
          <p:cNvPr name="Freeform 12" id="12"/>
          <p:cNvSpPr/>
          <p:nvPr/>
        </p:nvSpPr>
        <p:spPr>
          <a:xfrm flipH="false" flipV="false" rot="0">
            <a:off x="724168" y="199857"/>
            <a:ext cx="923871" cy="1097470"/>
          </a:xfrm>
          <a:custGeom>
            <a:avLst/>
            <a:gdLst/>
            <a:ahLst/>
            <a:cxnLst/>
            <a:rect r="r" b="b" t="t" l="l"/>
            <a:pathLst>
              <a:path h="1097470" w="923871">
                <a:moveTo>
                  <a:pt x="0" y="0"/>
                </a:moveTo>
                <a:lnTo>
                  <a:pt x="923871" y="0"/>
                </a:lnTo>
                <a:lnTo>
                  <a:pt x="923871" y="1097470"/>
                </a:lnTo>
                <a:lnTo>
                  <a:pt x="0" y="1097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10800000">
            <a:off x="15606087" y="-407854"/>
            <a:ext cx="5842809" cy="11102709"/>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0">
            <a:off x="-2921405" y="-5566158"/>
            <a:ext cx="5842809" cy="21419316"/>
            <a:chOff x="0" y="0"/>
            <a:chExt cx="7790412" cy="28559088"/>
          </a:xfrm>
        </p:grpSpPr>
        <p:grpSp>
          <p:nvGrpSpPr>
            <p:cNvPr name="Group 6" id="6"/>
            <p:cNvGrpSpPr/>
            <p:nvPr/>
          </p:nvGrpSpPr>
          <p:grpSpPr>
            <a:xfrm rot="-10800000">
              <a:off x="0" y="13755477"/>
              <a:ext cx="7790412" cy="14803611"/>
              <a:chOff x="0" y="0"/>
              <a:chExt cx="406400" cy="772255"/>
            </a:xfrm>
          </p:grpSpPr>
          <p:sp>
            <p:nvSpPr>
              <p:cNvPr name="Freeform 7" id="7"/>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8" id="8"/>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9" id="9"/>
            <p:cNvGrpSpPr/>
            <p:nvPr/>
          </p:nvGrpSpPr>
          <p:grpSpPr>
            <a:xfrm rot="-10800000">
              <a:off x="0" y="0"/>
              <a:ext cx="7790412" cy="14803611"/>
              <a:chOff x="0" y="0"/>
              <a:chExt cx="406400" cy="772255"/>
            </a:xfrm>
          </p:grpSpPr>
          <p:sp>
            <p:nvSpPr>
              <p:cNvPr name="Freeform 10" id="10"/>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1" id="11"/>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sp>
        <p:nvSpPr>
          <p:cNvPr name="Freeform 12" id="12"/>
          <p:cNvSpPr/>
          <p:nvPr/>
        </p:nvSpPr>
        <p:spPr>
          <a:xfrm flipH="false" flipV="false" rot="0">
            <a:off x="6827670" y="2312534"/>
            <a:ext cx="4634923" cy="6729471"/>
          </a:xfrm>
          <a:custGeom>
            <a:avLst/>
            <a:gdLst/>
            <a:ahLst/>
            <a:cxnLst/>
            <a:rect r="r" b="b" t="t" l="l"/>
            <a:pathLst>
              <a:path h="6729471" w="4634923">
                <a:moveTo>
                  <a:pt x="0" y="0"/>
                </a:moveTo>
                <a:lnTo>
                  <a:pt x="4634923" y="0"/>
                </a:lnTo>
                <a:lnTo>
                  <a:pt x="4634923" y="6729471"/>
                </a:lnTo>
                <a:lnTo>
                  <a:pt x="0" y="6729471"/>
                </a:lnTo>
                <a:lnTo>
                  <a:pt x="0" y="0"/>
                </a:lnTo>
                <a:close/>
              </a:path>
            </a:pathLst>
          </a:custGeom>
          <a:blipFill>
            <a:blip r:embed="rId2"/>
            <a:stretch>
              <a:fillRect l="0" t="0" r="0" b="0"/>
            </a:stretch>
          </a:blipFill>
        </p:spPr>
      </p:sp>
      <p:grpSp>
        <p:nvGrpSpPr>
          <p:cNvPr name="Group 13" id="13"/>
          <p:cNvGrpSpPr/>
          <p:nvPr/>
        </p:nvGrpSpPr>
        <p:grpSpPr>
          <a:xfrm rot="0">
            <a:off x="1486671" y="2833352"/>
            <a:ext cx="5093349" cy="5687835"/>
            <a:chOff x="0" y="0"/>
            <a:chExt cx="6791131" cy="7583780"/>
          </a:xfrm>
        </p:grpSpPr>
        <p:sp>
          <p:nvSpPr>
            <p:cNvPr name="Freeform 14" id="14"/>
            <p:cNvSpPr/>
            <p:nvPr/>
          </p:nvSpPr>
          <p:spPr>
            <a:xfrm flipH="false" flipV="false" rot="0">
              <a:off x="3016" y="0"/>
              <a:ext cx="6788115" cy="2428643"/>
            </a:xfrm>
            <a:custGeom>
              <a:avLst/>
              <a:gdLst/>
              <a:ahLst/>
              <a:cxnLst/>
              <a:rect r="r" b="b" t="t" l="l"/>
              <a:pathLst>
                <a:path h="2428643" w="6788115">
                  <a:moveTo>
                    <a:pt x="0" y="0"/>
                  </a:moveTo>
                  <a:lnTo>
                    <a:pt x="6788115" y="0"/>
                  </a:lnTo>
                  <a:lnTo>
                    <a:pt x="6788115" y="2428643"/>
                  </a:lnTo>
                  <a:lnTo>
                    <a:pt x="0" y="2428643"/>
                  </a:lnTo>
                  <a:lnTo>
                    <a:pt x="0" y="0"/>
                  </a:lnTo>
                  <a:close/>
                </a:path>
              </a:pathLst>
            </a:custGeom>
            <a:blipFill>
              <a:blip r:embed="rId3"/>
              <a:stretch>
                <a:fillRect l="0" t="-23679" r="0" b="0"/>
              </a:stretch>
            </a:blipFill>
          </p:spPr>
        </p:sp>
        <p:sp>
          <p:nvSpPr>
            <p:cNvPr name="Freeform 15" id="15"/>
            <p:cNvSpPr/>
            <p:nvPr/>
          </p:nvSpPr>
          <p:spPr>
            <a:xfrm flipH="false" flipV="false" rot="0">
              <a:off x="0" y="2747248"/>
              <a:ext cx="6788115" cy="4836532"/>
            </a:xfrm>
            <a:custGeom>
              <a:avLst/>
              <a:gdLst/>
              <a:ahLst/>
              <a:cxnLst/>
              <a:rect r="r" b="b" t="t" l="l"/>
              <a:pathLst>
                <a:path h="4836532" w="6788115">
                  <a:moveTo>
                    <a:pt x="0" y="0"/>
                  </a:moveTo>
                  <a:lnTo>
                    <a:pt x="6788115" y="0"/>
                  </a:lnTo>
                  <a:lnTo>
                    <a:pt x="6788115" y="4836532"/>
                  </a:lnTo>
                  <a:lnTo>
                    <a:pt x="0" y="4836532"/>
                  </a:lnTo>
                  <a:lnTo>
                    <a:pt x="0" y="0"/>
                  </a:lnTo>
                  <a:close/>
                </a:path>
              </a:pathLst>
            </a:custGeom>
            <a:blipFill>
              <a:blip r:embed="rId4"/>
              <a:stretch>
                <a:fillRect l="0" t="0" r="0" b="0"/>
              </a:stretch>
            </a:blipFill>
          </p:spPr>
        </p:sp>
      </p:grpSp>
      <p:grpSp>
        <p:nvGrpSpPr>
          <p:cNvPr name="Group 16" id="16"/>
          <p:cNvGrpSpPr/>
          <p:nvPr/>
        </p:nvGrpSpPr>
        <p:grpSpPr>
          <a:xfrm rot="0">
            <a:off x="11710243" y="2969094"/>
            <a:ext cx="5091086" cy="5416351"/>
            <a:chOff x="0" y="0"/>
            <a:chExt cx="6788115" cy="7221801"/>
          </a:xfrm>
        </p:grpSpPr>
        <p:sp>
          <p:nvSpPr>
            <p:cNvPr name="Freeform 17" id="17"/>
            <p:cNvSpPr/>
            <p:nvPr/>
          </p:nvSpPr>
          <p:spPr>
            <a:xfrm flipH="false" flipV="false" rot="0">
              <a:off x="0" y="0"/>
              <a:ext cx="6788115" cy="2927375"/>
            </a:xfrm>
            <a:custGeom>
              <a:avLst/>
              <a:gdLst/>
              <a:ahLst/>
              <a:cxnLst/>
              <a:rect r="r" b="b" t="t" l="l"/>
              <a:pathLst>
                <a:path h="2927375" w="6788115">
                  <a:moveTo>
                    <a:pt x="0" y="0"/>
                  </a:moveTo>
                  <a:lnTo>
                    <a:pt x="6788115" y="0"/>
                  </a:lnTo>
                  <a:lnTo>
                    <a:pt x="6788115" y="2927375"/>
                  </a:lnTo>
                  <a:lnTo>
                    <a:pt x="0" y="2927375"/>
                  </a:lnTo>
                  <a:lnTo>
                    <a:pt x="0" y="0"/>
                  </a:lnTo>
                  <a:close/>
                </a:path>
              </a:pathLst>
            </a:custGeom>
            <a:blipFill>
              <a:blip r:embed="rId5"/>
              <a:stretch>
                <a:fillRect l="0" t="0" r="0" b="0"/>
              </a:stretch>
            </a:blipFill>
          </p:spPr>
        </p:sp>
        <p:sp>
          <p:nvSpPr>
            <p:cNvPr name="Freeform 18" id="18"/>
            <p:cNvSpPr/>
            <p:nvPr/>
          </p:nvSpPr>
          <p:spPr>
            <a:xfrm flipH="false" flipV="false" rot="0">
              <a:off x="0" y="3242269"/>
              <a:ext cx="6788115" cy="3979533"/>
            </a:xfrm>
            <a:custGeom>
              <a:avLst/>
              <a:gdLst/>
              <a:ahLst/>
              <a:cxnLst/>
              <a:rect r="r" b="b" t="t" l="l"/>
              <a:pathLst>
                <a:path h="3979533" w="6788115">
                  <a:moveTo>
                    <a:pt x="0" y="0"/>
                  </a:moveTo>
                  <a:lnTo>
                    <a:pt x="6788115" y="0"/>
                  </a:lnTo>
                  <a:lnTo>
                    <a:pt x="6788115" y="3979532"/>
                  </a:lnTo>
                  <a:lnTo>
                    <a:pt x="0" y="3979532"/>
                  </a:lnTo>
                  <a:lnTo>
                    <a:pt x="0" y="0"/>
                  </a:lnTo>
                  <a:close/>
                </a:path>
              </a:pathLst>
            </a:custGeom>
            <a:blipFill>
              <a:blip r:embed="rId6"/>
              <a:stretch>
                <a:fillRect l="0" t="0" r="0" b="0"/>
              </a:stretch>
            </a:blipFill>
          </p:spPr>
        </p:sp>
      </p:grpSp>
      <p:sp>
        <p:nvSpPr>
          <p:cNvPr name="TextBox 19" id="19"/>
          <p:cNvSpPr txBox="true"/>
          <p:nvPr/>
        </p:nvSpPr>
        <p:spPr>
          <a:xfrm rot="0">
            <a:off x="2846128" y="857250"/>
            <a:ext cx="12595744" cy="1215391"/>
          </a:xfrm>
          <a:prstGeom prst="rect">
            <a:avLst/>
          </a:prstGeom>
        </p:spPr>
        <p:txBody>
          <a:bodyPr anchor="t" rtlCol="false" tIns="0" lIns="0" bIns="0" rIns="0">
            <a:spAutoFit/>
          </a:bodyPr>
          <a:lstStyle/>
          <a:p>
            <a:pPr algn="ctr">
              <a:lnSpc>
                <a:spcPts val="9659"/>
              </a:lnSpc>
            </a:pPr>
            <a:r>
              <a:rPr lang="en-US" sz="6899">
                <a:solidFill>
                  <a:srgbClr val="FFFFFF"/>
                </a:solidFill>
                <a:latin typeface="Sports World"/>
                <a:ea typeface="Sports World"/>
                <a:cs typeface="Sports World"/>
                <a:sym typeface="Sports World"/>
              </a:rPr>
              <a:t>CONTOH</a:t>
            </a:r>
            <a:r>
              <a:rPr lang="en-US" sz="6899">
                <a:solidFill>
                  <a:srgbClr val="FFDF09"/>
                </a:solidFill>
                <a:latin typeface="Sports World"/>
                <a:ea typeface="Sports World"/>
                <a:cs typeface="Sports World"/>
                <a:sym typeface="Sports World"/>
              </a:rPr>
              <a:t> TWEET POSITIF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10800000">
            <a:off x="15606087" y="-407854"/>
            <a:ext cx="5842809" cy="11102709"/>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0">
            <a:off x="-2921405" y="-5566158"/>
            <a:ext cx="5842809" cy="21419316"/>
            <a:chOff x="0" y="0"/>
            <a:chExt cx="7790412" cy="28559088"/>
          </a:xfrm>
        </p:grpSpPr>
        <p:grpSp>
          <p:nvGrpSpPr>
            <p:cNvPr name="Group 6" id="6"/>
            <p:cNvGrpSpPr/>
            <p:nvPr/>
          </p:nvGrpSpPr>
          <p:grpSpPr>
            <a:xfrm rot="-10800000">
              <a:off x="0" y="13755477"/>
              <a:ext cx="7790412" cy="14803611"/>
              <a:chOff x="0" y="0"/>
              <a:chExt cx="406400" cy="772255"/>
            </a:xfrm>
          </p:grpSpPr>
          <p:sp>
            <p:nvSpPr>
              <p:cNvPr name="Freeform 7" id="7"/>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8" id="8"/>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9" id="9"/>
            <p:cNvGrpSpPr/>
            <p:nvPr/>
          </p:nvGrpSpPr>
          <p:grpSpPr>
            <a:xfrm rot="-10800000">
              <a:off x="0" y="0"/>
              <a:ext cx="7790412" cy="14803611"/>
              <a:chOff x="0" y="0"/>
              <a:chExt cx="406400" cy="772255"/>
            </a:xfrm>
          </p:grpSpPr>
          <p:sp>
            <p:nvSpPr>
              <p:cNvPr name="Freeform 10" id="10"/>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1" id="11"/>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sp>
        <p:nvSpPr>
          <p:cNvPr name="Freeform 12" id="12"/>
          <p:cNvSpPr/>
          <p:nvPr/>
        </p:nvSpPr>
        <p:spPr>
          <a:xfrm flipH="false" flipV="false" rot="0">
            <a:off x="2507959" y="3018899"/>
            <a:ext cx="3822557" cy="5694685"/>
          </a:xfrm>
          <a:custGeom>
            <a:avLst/>
            <a:gdLst/>
            <a:ahLst/>
            <a:cxnLst/>
            <a:rect r="r" b="b" t="t" l="l"/>
            <a:pathLst>
              <a:path h="5694685" w="3822557">
                <a:moveTo>
                  <a:pt x="0" y="0"/>
                </a:moveTo>
                <a:lnTo>
                  <a:pt x="3822558" y="0"/>
                </a:lnTo>
                <a:lnTo>
                  <a:pt x="3822558" y="5694686"/>
                </a:lnTo>
                <a:lnTo>
                  <a:pt x="0" y="5694686"/>
                </a:lnTo>
                <a:lnTo>
                  <a:pt x="0" y="0"/>
                </a:lnTo>
                <a:close/>
              </a:path>
            </a:pathLst>
          </a:custGeom>
          <a:blipFill>
            <a:blip r:embed="rId2"/>
            <a:stretch>
              <a:fillRect l="0" t="0" r="0" b="0"/>
            </a:stretch>
          </a:blipFill>
        </p:spPr>
      </p:sp>
      <p:sp>
        <p:nvSpPr>
          <p:cNvPr name="Freeform 13" id="13"/>
          <p:cNvSpPr/>
          <p:nvPr/>
        </p:nvSpPr>
        <p:spPr>
          <a:xfrm flipH="false" flipV="false" rot="0">
            <a:off x="11237555" y="3018899"/>
            <a:ext cx="4542485" cy="5694685"/>
          </a:xfrm>
          <a:custGeom>
            <a:avLst/>
            <a:gdLst/>
            <a:ahLst/>
            <a:cxnLst/>
            <a:rect r="r" b="b" t="t" l="l"/>
            <a:pathLst>
              <a:path h="5694685" w="4542485">
                <a:moveTo>
                  <a:pt x="0" y="0"/>
                </a:moveTo>
                <a:lnTo>
                  <a:pt x="4542486" y="0"/>
                </a:lnTo>
                <a:lnTo>
                  <a:pt x="4542486" y="5694686"/>
                </a:lnTo>
                <a:lnTo>
                  <a:pt x="0" y="5694686"/>
                </a:lnTo>
                <a:lnTo>
                  <a:pt x="0" y="0"/>
                </a:lnTo>
                <a:close/>
              </a:path>
            </a:pathLst>
          </a:custGeom>
          <a:blipFill>
            <a:blip r:embed="rId3"/>
            <a:stretch>
              <a:fillRect l="0" t="0" r="0" b="0"/>
            </a:stretch>
          </a:blipFill>
        </p:spPr>
      </p:sp>
      <p:grpSp>
        <p:nvGrpSpPr>
          <p:cNvPr name="Group 14" id="14"/>
          <p:cNvGrpSpPr/>
          <p:nvPr/>
        </p:nvGrpSpPr>
        <p:grpSpPr>
          <a:xfrm rot="0">
            <a:off x="6511492" y="2103810"/>
            <a:ext cx="4542485" cy="7524865"/>
            <a:chOff x="0" y="0"/>
            <a:chExt cx="6056647" cy="10033153"/>
          </a:xfrm>
        </p:grpSpPr>
        <p:sp>
          <p:nvSpPr>
            <p:cNvPr name="Freeform 15" id="15"/>
            <p:cNvSpPr/>
            <p:nvPr/>
          </p:nvSpPr>
          <p:spPr>
            <a:xfrm flipH="false" flipV="false" rot="0">
              <a:off x="0" y="7172788"/>
              <a:ext cx="6056647" cy="2860366"/>
            </a:xfrm>
            <a:custGeom>
              <a:avLst/>
              <a:gdLst/>
              <a:ahLst/>
              <a:cxnLst/>
              <a:rect r="r" b="b" t="t" l="l"/>
              <a:pathLst>
                <a:path h="2860366" w="6056647">
                  <a:moveTo>
                    <a:pt x="0" y="0"/>
                  </a:moveTo>
                  <a:lnTo>
                    <a:pt x="6056647" y="0"/>
                  </a:lnTo>
                  <a:lnTo>
                    <a:pt x="6056647" y="2860365"/>
                  </a:lnTo>
                  <a:lnTo>
                    <a:pt x="0" y="2860365"/>
                  </a:lnTo>
                  <a:lnTo>
                    <a:pt x="0" y="0"/>
                  </a:lnTo>
                  <a:close/>
                </a:path>
              </a:pathLst>
            </a:custGeom>
            <a:blipFill>
              <a:blip r:embed="rId4"/>
              <a:stretch>
                <a:fillRect l="-1897" t="0" r="-1897" b="0"/>
              </a:stretch>
            </a:blipFill>
          </p:spPr>
        </p:sp>
        <p:sp>
          <p:nvSpPr>
            <p:cNvPr name="Freeform 16" id="16"/>
            <p:cNvSpPr/>
            <p:nvPr/>
          </p:nvSpPr>
          <p:spPr>
            <a:xfrm flipH="false" flipV="false" rot="0">
              <a:off x="0" y="0"/>
              <a:ext cx="6056647" cy="2808770"/>
            </a:xfrm>
            <a:custGeom>
              <a:avLst/>
              <a:gdLst/>
              <a:ahLst/>
              <a:cxnLst/>
              <a:rect r="r" b="b" t="t" l="l"/>
              <a:pathLst>
                <a:path h="2808770" w="6056647">
                  <a:moveTo>
                    <a:pt x="0" y="0"/>
                  </a:moveTo>
                  <a:lnTo>
                    <a:pt x="6056647" y="0"/>
                  </a:lnTo>
                  <a:lnTo>
                    <a:pt x="6056647" y="2808770"/>
                  </a:lnTo>
                  <a:lnTo>
                    <a:pt x="0" y="2808770"/>
                  </a:lnTo>
                  <a:lnTo>
                    <a:pt x="0" y="0"/>
                  </a:lnTo>
                  <a:close/>
                </a:path>
              </a:pathLst>
            </a:custGeom>
            <a:blipFill>
              <a:blip r:embed="rId5"/>
              <a:stretch>
                <a:fillRect l="0" t="0" r="0" b="0"/>
              </a:stretch>
            </a:blipFill>
          </p:spPr>
        </p:sp>
        <p:sp>
          <p:nvSpPr>
            <p:cNvPr name="Freeform 17" id="17"/>
            <p:cNvSpPr/>
            <p:nvPr/>
          </p:nvSpPr>
          <p:spPr>
            <a:xfrm flipH="false" flipV="false" rot="0">
              <a:off x="0" y="3047662"/>
              <a:ext cx="6056647" cy="3883825"/>
            </a:xfrm>
            <a:custGeom>
              <a:avLst/>
              <a:gdLst/>
              <a:ahLst/>
              <a:cxnLst/>
              <a:rect r="r" b="b" t="t" l="l"/>
              <a:pathLst>
                <a:path h="3883825" w="6056647">
                  <a:moveTo>
                    <a:pt x="0" y="0"/>
                  </a:moveTo>
                  <a:lnTo>
                    <a:pt x="6056647" y="0"/>
                  </a:lnTo>
                  <a:lnTo>
                    <a:pt x="6056647" y="3883826"/>
                  </a:lnTo>
                  <a:lnTo>
                    <a:pt x="0" y="3883826"/>
                  </a:lnTo>
                  <a:lnTo>
                    <a:pt x="0" y="0"/>
                  </a:lnTo>
                  <a:close/>
                </a:path>
              </a:pathLst>
            </a:custGeom>
            <a:blipFill>
              <a:blip r:embed="rId6"/>
              <a:stretch>
                <a:fillRect l="0" t="0" r="0" b="0"/>
              </a:stretch>
            </a:blipFill>
          </p:spPr>
        </p:sp>
      </p:grpSp>
      <p:sp>
        <p:nvSpPr>
          <p:cNvPr name="TextBox 18" id="18"/>
          <p:cNvSpPr txBox="true"/>
          <p:nvPr/>
        </p:nvSpPr>
        <p:spPr>
          <a:xfrm rot="0">
            <a:off x="2846128" y="619125"/>
            <a:ext cx="12595744" cy="1215391"/>
          </a:xfrm>
          <a:prstGeom prst="rect">
            <a:avLst/>
          </a:prstGeom>
        </p:spPr>
        <p:txBody>
          <a:bodyPr anchor="t" rtlCol="false" tIns="0" lIns="0" bIns="0" rIns="0">
            <a:spAutoFit/>
          </a:bodyPr>
          <a:lstStyle/>
          <a:p>
            <a:pPr algn="ctr">
              <a:lnSpc>
                <a:spcPts val="9659"/>
              </a:lnSpc>
            </a:pPr>
            <a:r>
              <a:rPr lang="en-US" sz="6899">
                <a:solidFill>
                  <a:srgbClr val="FFFFFF"/>
                </a:solidFill>
                <a:latin typeface="Sports World"/>
                <a:ea typeface="Sports World"/>
                <a:cs typeface="Sports World"/>
                <a:sym typeface="Sports World"/>
              </a:rPr>
              <a:t>CONTOH</a:t>
            </a:r>
            <a:r>
              <a:rPr lang="en-US" sz="6899">
                <a:solidFill>
                  <a:srgbClr val="FFDF09"/>
                </a:solidFill>
                <a:latin typeface="Sports World"/>
                <a:ea typeface="Sports World"/>
                <a:cs typeface="Sports World"/>
                <a:sym typeface="Sports World"/>
              </a:rPr>
              <a:t> TWEET NEGATIF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10800000">
            <a:off x="11197328" y="-285737"/>
            <a:ext cx="5842809" cy="11102709"/>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10800000">
            <a:off x="9700035" y="4750449"/>
            <a:ext cx="5842809" cy="11102709"/>
            <a:chOff x="0" y="0"/>
            <a:chExt cx="406400" cy="772255"/>
          </a:xfrm>
        </p:grpSpPr>
        <p:sp>
          <p:nvSpPr>
            <p:cNvPr name="Freeform 6" id="6"/>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7" id="7"/>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8" id="8"/>
          <p:cNvGrpSpPr/>
          <p:nvPr/>
        </p:nvGrpSpPr>
        <p:grpSpPr>
          <a:xfrm rot="-10800000">
            <a:off x="9700035" y="-5566158"/>
            <a:ext cx="5842809" cy="11102709"/>
            <a:chOff x="0" y="0"/>
            <a:chExt cx="406400" cy="772255"/>
          </a:xfrm>
        </p:grpSpPr>
        <p:sp>
          <p:nvSpPr>
            <p:cNvPr name="Freeform 9" id="9"/>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0" id="10"/>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sp>
        <p:nvSpPr>
          <p:cNvPr name="TextBox 11" id="11"/>
          <p:cNvSpPr txBox="true"/>
          <p:nvPr/>
        </p:nvSpPr>
        <p:spPr>
          <a:xfrm rot="0">
            <a:off x="274120" y="775850"/>
            <a:ext cx="7632527" cy="2479675"/>
          </a:xfrm>
          <a:prstGeom prst="rect">
            <a:avLst/>
          </a:prstGeom>
        </p:spPr>
        <p:txBody>
          <a:bodyPr anchor="t" rtlCol="false" tIns="0" lIns="0" bIns="0" rIns="0">
            <a:spAutoFit/>
          </a:bodyPr>
          <a:lstStyle/>
          <a:p>
            <a:pPr algn="l">
              <a:lnSpc>
                <a:spcPts val="9799"/>
              </a:lnSpc>
            </a:pPr>
            <a:r>
              <a:rPr lang="en-US" sz="6999">
                <a:solidFill>
                  <a:srgbClr val="FFFFFF"/>
                </a:solidFill>
                <a:latin typeface="Sports World"/>
                <a:ea typeface="Sports World"/>
                <a:cs typeface="Sports World"/>
                <a:sym typeface="Sports World"/>
              </a:rPr>
              <a:t>TREN </a:t>
            </a:r>
          </a:p>
          <a:p>
            <a:pPr algn="l">
              <a:lnSpc>
                <a:spcPts val="9799"/>
              </a:lnSpc>
            </a:pPr>
            <a:r>
              <a:rPr lang="en-US" sz="6999">
                <a:solidFill>
                  <a:srgbClr val="FFDF09"/>
                </a:solidFill>
                <a:latin typeface="Sports World"/>
                <a:ea typeface="Sports World"/>
                <a:cs typeface="Sports World"/>
                <a:sym typeface="Sports World"/>
              </a:rPr>
              <a:t>SENTIMEN </a:t>
            </a:r>
          </a:p>
        </p:txBody>
      </p:sp>
      <p:grpSp>
        <p:nvGrpSpPr>
          <p:cNvPr name="Group 12" id="12"/>
          <p:cNvGrpSpPr/>
          <p:nvPr/>
        </p:nvGrpSpPr>
        <p:grpSpPr>
          <a:xfrm rot="0">
            <a:off x="7859022" y="-285737"/>
            <a:ext cx="10770132" cy="12139905"/>
            <a:chOff x="0" y="0"/>
            <a:chExt cx="2836578" cy="3197341"/>
          </a:xfrm>
        </p:grpSpPr>
        <p:sp>
          <p:nvSpPr>
            <p:cNvPr name="Freeform 13" id="13"/>
            <p:cNvSpPr/>
            <p:nvPr/>
          </p:nvSpPr>
          <p:spPr>
            <a:xfrm flipH="false" flipV="false" rot="0">
              <a:off x="0" y="0"/>
              <a:ext cx="2836578" cy="3197341"/>
            </a:xfrm>
            <a:custGeom>
              <a:avLst/>
              <a:gdLst/>
              <a:ahLst/>
              <a:cxnLst/>
              <a:rect r="r" b="b" t="t" l="l"/>
              <a:pathLst>
                <a:path h="3197341" w="2836578">
                  <a:moveTo>
                    <a:pt x="0" y="0"/>
                  </a:moveTo>
                  <a:lnTo>
                    <a:pt x="2836578" y="0"/>
                  </a:lnTo>
                  <a:lnTo>
                    <a:pt x="2836578" y="3197341"/>
                  </a:lnTo>
                  <a:lnTo>
                    <a:pt x="0" y="3197341"/>
                  </a:lnTo>
                  <a:close/>
                </a:path>
              </a:pathLst>
            </a:custGeom>
            <a:solidFill>
              <a:srgbClr val="FFDF09"/>
            </a:solidFill>
          </p:spPr>
        </p:sp>
        <p:sp>
          <p:nvSpPr>
            <p:cNvPr name="TextBox 14" id="14"/>
            <p:cNvSpPr txBox="true"/>
            <p:nvPr/>
          </p:nvSpPr>
          <p:spPr>
            <a:xfrm>
              <a:off x="0" y="-57150"/>
              <a:ext cx="2836578" cy="3254491"/>
            </a:xfrm>
            <a:prstGeom prst="rect">
              <a:avLst/>
            </a:prstGeom>
          </p:spPr>
          <p:txBody>
            <a:bodyPr anchor="ctr" rtlCol="false" tIns="50800" lIns="50800" bIns="50800" rIns="50800"/>
            <a:lstStyle/>
            <a:p>
              <a:pPr algn="ctr">
                <a:lnSpc>
                  <a:spcPts val="3733"/>
                </a:lnSpc>
              </a:pPr>
            </a:p>
          </p:txBody>
        </p:sp>
      </p:grpSp>
      <p:sp>
        <p:nvSpPr>
          <p:cNvPr name="Freeform 15" id="15"/>
          <p:cNvSpPr/>
          <p:nvPr/>
        </p:nvSpPr>
        <p:spPr>
          <a:xfrm flipH="false" flipV="false" rot="0">
            <a:off x="220537" y="3605527"/>
            <a:ext cx="7453847" cy="5686547"/>
          </a:xfrm>
          <a:custGeom>
            <a:avLst/>
            <a:gdLst/>
            <a:ahLst/>
            <a:cxnLst/>
            <a:rect r="r" b="b" t="t" l="l"/>
            <a:pathLst>
              <a:path h="5686547" w="7453847">
                <a:moveTo>
                  <a:pt x="0" y="0"/>
                </a:moveTo>
                <a:lnTo>
                  <a:pt x="7453847" y="0"/>
                </a:lnTo>
                <a:lnTo>
                  <a:pt x="7453847" y="5686548"/>
                </a:lnTo>
                <a:lnTo>
                  <a:pt x="0" y="5686548"/>
                </a:lnTo>
                <a:lnTo>
                  <a:pt x="0" y="0"/>
                </a:lnTo>
                <a:close/>
              </a:path>
            </a:pathLst>
          </a:custGeom>
          <a:blipFill>
            <a:blip r:embed="rId2"/>
            <a:stretch>
              <a:fillRect l="0" t="0" r="0" b="0"/>
            </a:stretch>
          </a:blipFill>
        </p:spPr>
      </p:sp>
      <p:sp>
        <p:nvSpPr>
          <p:cNvPr name="TextBox 16" id="16"/>
          <p:cNvSpPr txBox="true"/>
          <p:nvPr/>
        </p:nvSpPr>
        <p:spPr>
          <a:xfrm rot="0">
            <a:off x="7859022" y="1848471"/>
            <a:ext cx="10222304" cy="7299960"/>
          </a:xfrm>
          <a:prstGeom prst="rect">
            <a:avLst/>
          </a:prstGeom>
        </p:spPr>
        <p:txBody>
          <a:bodyPr anchor="t" rtlCol="false" tIns="0" lIns="0" bIns="0" rIns="0">
            <a:spAutoFit/>
          </a:bodyPr>
          <a:lstStyle/>
          <a:p>
            <a:pPr algn="just" marL="518160" indent="-259080" lvl="1">
              <a:lnSpc>
                <a:spcPts val="3600"/>
              </a:lnSpc>
              <a:buFont typeface="Arial"/>
              <a:buChar char="•"/>
            </a:pPr>
            <a:r>
              <a:rPr lang="en-US" b="true" sz="2400">
                <a:solidFill>
                  <a:srgbClr val="7D0000"/>
                </a:solidFill>
                <a:latin typeface="Inter Bold"/>
                <a:ea typeface="Inter Bold"/>
                <a:cs typeface="Inter Bold"/>
                <a:sym typeface="Inter Bold"/>
              </a:rPr>
              <a:t>“Sebelum” (before):</a:t>
            </a:r>
            <a:r>
              <a:rPr lang="en-US" sz="2400">
                <a:solidFill>
                  <a:srgbClr val="7D0000"/>
                </a:solidFill>
                <a:latin typeface="Inter"/>
                <a:ea typeface="Inter"/>
                <a:cs typeface="Inter"/>
                <a:sym typeface="Inter"/>
              </a:rPr>
              <a:t> Jumlah pengguna dengan </a:t>
            </a:r>
            <a:r>
              <a:rPr lang="en-US" b="true" sz="2400">
                <a:solidFill>
                  <a:srgbClr val="7D0000"/>
                </a:solidFill>
                <a:latin typeface="Inter Bold"/>
                <a:ea typeface="Inter Bold"/>
                <a:cs typeface="Inter Bold"/>
                <a:sym typeface="Inter Bold"/>
              </a:rPr>
              <a:t>sentimen negatif, netral, dan positif relatif rendah</a:t>
            </a:r>
            <a:r>
              <a:rPr lang="en-US" sz="2400">
                <a:solidFill>
                  <a:srgbClr val="7D0000"/>
                </a:solidFill>
                <a:latin typeface="Inter"/>
                <a:ea typeface="Inter"/>
                <a:cs typeface="Inter"/>
                <a:sym typeface="Inter"/>
              </a:rPr>
              <a:t>. Ini menunjukkan bahwa sebelum pertandingan dimulai, </a:t>
            </a:r>
            <a:r>
              <a:rPr lang="en-US" b="true" sz="2400">
                <a:solidFill>
                  <a:srgbClr val="7D0000"/>
                </a:solidFill>
                <a:latin typeface="Inter Bold"/>
                <a:ea typeface="Inter Bold"/>
                <a:cs typeface="Inter Bold"/>
                <a:sym typeface="Inter Bold"/>
              </a:rPr>
              <a:t>tingkat aktivitas dan opini publik masih belum tinggi.</a:t>
            </a:r>
          </a:p>
          <a:p>
            <a:pPr algn="just">
              <a:lnSpc>
                <a:spcPts val="3600"/>
              </a:lnSpc>
            </a:pPr>
          </a:p>
          <a:p>
            <a:pPr algn="just" marL="518160" indent="-259080" lvl="1">
              <a:lnSpc>
                <a:spcPts val="3600"/>
              </a:lnSpc>
              <a:buFont typeface="Arial"/>
              <a:buChar char="•"/>
            </a:pPr>
            <a:r>
              <a:rPr lang="en-US" sz="2400">
                <a:solidFill>
                  <a:srgbClr val="7D0000"/>
                </a:solidFill>
                <a:latin typeface="Inter"/>
                <a:ea typeface="Inter"/>
                <a:cs typeface="Inter"/>
                <a:sym typeface="Inter"/>
              </a:rPr>
              <a:t>“</a:t>
            </a:r>
            <a:r>
              <a:rPr lang="en-US" b="true" sz="2400">
                <a:solidFill>
                  <a:srgbClr val="7D0000"/>
                </a:solidFill>
                <a:latin typeface="Inter Bold"/>
                <a:ea typeface="Inter Bold"/>
                <a:cs typeface="Inter Bold"/>
                <a:sym typeface="Inter Bold"/>
              </a:rPr>
              <a:t>Selama” (during): Sentimen positif meningkat signifikan</a:t>
            </a:r>
            <a:r>
              <a:rPr lang="en-US" sz="2400">
                <a:solidFill>
                  <a:srgbClr val="7D0000"/>
                </a:solidFill>
                <a:latin typeface="Inter"/>
                <a:ea typeface="Inter"/>
                <a:cs typeface="Inter"/>
                <a:sym typeface="Inter"/>
              </a:rPr>
              <a:t>, diikuti oleh kenaikan sentimen netral dan sedikit peningkatan sentimen negatif</a:t>
            </a:r>
            <a:r>
              <a:rPr lang="en-US" b="true" sz="2400">
                <a:solidFill>
                  <a:srgbClr val="7D0000"/>
                </a:solidFill>
                <a:latin typeface="Inter Bold"/>
                <a:ea typeface="Inter Bold"/>
                <a:cs typeface="Inter Bold"/>
                <a:sym typeface="Inter Bold"/>
              </a:rPr>
              <a:t>.</a:t>
            </a:r>
            <a:r>
              <a:rPr lang="en-US" sz="2400">
                <a:solidFill>
                  <a:srgbClr val="7D0000"/>
                </a:solidFill>
                <a:latin typeface="Inter"/>
                <a:ea typeface="Inter"/>
                <a:cs typeface="Inter"/>
                <a:sym typeface="Inter"/>
              </a:rPr>
              <a:t> </a:t>
            </a:r>
            <a:r>
              <a:rPr lang="en-US" b="true" sz="2400">
                <a:solidFill>
                  <a:srgbClr val="7D0000"/>
                </a:solidFill>
                <a:latin typeface="Inter Bold"/>
                <a:ea typeface="Inter Bold"/>
                <a:cs typeface="Inter Bold"/>
                <a:sym typeface="Inter Bold"/>
              </a:rPr>
              <a:t>Peningkatan ini mencerminkan respons positif publik terhadap performa timnas selama pertandingan Indonesia vs Arab dan Indonesia vs Australia.</a:t>
            </a:r>
          </a:p>
          <a:p>
            <a:pPr algn="just">
              <a:lnSpc>
                <a:spcPts val="3600"/>
              </a:lnSpc>
            </a:pPr>
          </a:p>
          <a:p>
            <a:pPr algn="just" marL="518160" indent="-259080" lvl="1">
              <a:lnSpc>
                <a:spcPts val="3600"/>
              </a:lnSpc>
              <a:buFont typeface="Arial"/>
              <a:buChar char="•"/>
            </a:pPr>
            <a:r>
              <a:rPr lang="en-US" sz="2400">
                <a:solidFill>
                  <a:srgbClr val="7D0000"/>
                </a:solidFill>
                <a:latin typeface="Inter"/>
                <a:ea typeface="Inter"/>
                <a:cs typeface="Inter"/>
                <a:sym typeface="Inter"/>
              </a:rPr>
              <a:t>“</a:t>
            </a:r>
            <a:r>
              <a:rPr lang="en-US" b="true" sz="2400">
                <a:solidFill>
                  <a:srgbClr val="7D0000"/>
                </a:solidFill>
                <a:latin typeface="Inter Bold"/>
                <a:ea typeface="Inter Bold"/>
                <a:cs typeface="Inter Bold"/>
                <a:sym typeface="Inter Bold"/>
              </a:rPr>
              <a:t>Setelah” (after): Peningkatan terbesar terjadi pada setiap sentimen.</a:t>
            </a:r>
            <a:r>
              <a:rPr lang="en-US" sz="2400">
                <a:solidFill>
                  <a:srgbClr val="7D0000"/>
                </a:solidFill>
                <a:latin typeface="Inter"/>
                <a:ea typeface="Inter"/>
                <a:cs typeface="Inter"/>
                <a:sym typeface="Inter"/>
              </a:rPr>
              <a:t> Hal ini menunjukkan bahwa kedua pertandingan telah menghasilkan peningkatan aktivitas dan diskusi yang signifikan di platform Twitter (X) ini, </a:t>
            </a:r>
            <a:r>
              <a:rPr lang="en-US" b="true" sz="2400">
                <a:solidFill>
                  <a:srgbClr val="7D0000"/>
                </a:solidFill>
                <a:latin typeface="Inter Bold"/>
                <a:ea typeface="Inter Bold"/>
                <a:cs typeface="Inter Bold"/>
                <a:sym typeface="Inter Bold"/>
              </a:rPr>
              <a:t>menunjukkan bahwa dampak signifikan dari kedua pertandingan.</a:t>
            </a:r>
          </a:p>
        </p:txBody>
      </p:sp>
      <p:sp>
        <p:nvSpPr>
          <p:cNvPr name="Freeform 17" id="17"/>
          <p:cNvSpPr/>
          <p:nvPr/>
        </p:nvSpPr>
        <p:spPr>
          <a:xfrm flipH="false" flipV="false" rot="0">
            <a:off x="6851084" y="2106175"/>
            <a:ext cx="554741" cy="1097470"/>
          </a:xfrm>
          <a:custGeom>
            <a:avLst/>
            <a:gdLst/>
            <a:ahLst/>
            <a:cxnLst/>
            <a:rect r="r" b="b" t="t" l="l"/>
            <a:pathLst>
              <a:path h="1097470" w="554741">
                <a:moveTo>
                  <a:pt x="0" y="0"/>
                </a:moveTo>
                <a:lnTo>
                  <a:pt x="554741" y="0"/>
                </a:lnTo>
                <a:lnTo>
                  <a:pt x="554741" y="1097471"/>
                </a:lnTo>
                <a:lnTo>
                  <a:pt x="0" y="10974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sp>
        <p:nvSpPr>
          <p:cNvPr name="Freeform 2" id="2"/>
          <p:cNvSpPr/>
          <p:nvPr/>
        </p:nvSpPr>
        <p:spPr>
          <a:xfrm flipH="false" flipV="false" rot="0">
            <a:off x="236165" y="2109757"/>
            <a:ext cx="7194816" cy="7194816"/>
          </a:xfrm>
          <a:custGeom>
            <a:avLst/>
            <a:gdLst/>
            <a:ahLst/>
            <a:cxnLst/>
            <a:rect r="r" b="b" t="t" l="l"/>
            <a:pathLst>
              <a:path h="7194816" w="7194816">
                <a:moveTo>
                  <a:pt x="0" y="0"/>
                </a:moveTo>
                <a:lnTo>
                  <a:pt x="7194816" y="0"/>
                </a:lnTo>
                <a:lnTo>
                  <a:pt x="7194816" y="7194816"/>
                </a:lnTo>
                <a:lnTo>
                  <a:pt x="0" y="7194816"/>
                </a:lnTo>
                <a:lnTo>
                  <a:pt x="0" y="0"/>
                </a:lnTo>
                <a:close/>
              </a:path>
            </a:pathLst>
          </a:custGeom>
          <a:blipFill>
            <a:blip r:embed="rId2"/>
            <a:stretch>
              <a:fillRect l="0" t="0" r="0" b="0"/>
            </a:stretch>
          </a:blipFill>
        </p:spPr>
      </p:sp>
      <p:grpSp>
        <p:nvGrpSpPr>
          <p:cNvPr name="Group 3" id="3"/>
          <p:cNvGrpSpPr/>
          <p:nvPr/>
        </p:nvGrpSpPr>
        <p:grpSpPr>
          <a:xfrm rot="0">
            <a:off x="7788957" y="1771650"/>
            <a:ext cx="10298431" cy="7871030"/>
            <a:chOff x="0" y="0"/>
            <a:chExt cx="2712344" cy="2073028"/>
          </a:xfrm>
        </p:grpSpPr>
        <p:sp>
          <p:nvSpPr>
            <p:cNvPr name="Freeform 4" id="4"/>
            <p:cNvSpPr/>
            <p:nvPr/>
          </p:nvSpPr>
          <p:spPr>
            <a:xfrm flipH="false" flipV="false" rot="0">
              <a:off x="0" y="0"/>
              <a:ext cx="2712344" cy="2073029"/>
            </a:xfrm>
            <a:custGeom>
              <a:avLst/>
              <a:gdLst/>
              <a:ahLst/>
              <a:cxnLst/>
              <a:rect r="r" b="b" t="t" l="l"/>
              <a:pathLst>
                <a:path h="2073029" w="2712344">
                  <a:moveTo>
                    <a:pt x="0" y="0"/>
                  </a:moveTo>
                  <a:lnTo>
                    <a:pt x="2712344" y="0"/>
                  </a:lnTo>
                  <a:lnTo>
                    <a:pt x="2712344" y="2073029"/>
                  </a:lnTo>
                  <a:lnTo>
                    <a:pt x="0" y="2073029"/>
                  </a:lnTo>
                  <a:close/>
                </a:path>
              </a:pathLst>
            </a:custGeom>
            <a:solidFill>
              <a:srgbClr val="FFDF09"/>
            </a:solidFill>
          </p:spPr>
        </p:sp>
        <p:sp>
          <p:nvSpPr>
            <p:cNvPr name="TextBox 5" id="5"/>
            <p:cNvSpPr txBox="true"/>
            <p:nvPr/>
          </p:nvSpPr>
          <p:spPr>
            <a:xfrm>
              <a:off x="0" y="-57150"/>
              <a:ext cx="2712344" cy="2130178"/>
            </a:xfrm>
            <a:prstGeom prst="rect">
              <a:avLst/>
            </a:prstGeom>
          </p:spPr>
          <p:txBody>
            <a:bodyPr anchor="ctr" rtlCol="false" tIns="50800" lIns="50800" bIns="50800" rIns="50800"/>
            <a:lstStyle/>
            <a:p>
              <a:pPr algn="ctr">
                <a:lnSpc>
                  <a:spcPts val="3733"/>
                </a:lnSpc>
              </a:pPr>
            </a:p>
          </p:txBody>
        </p:sp>
      </p:grpSp>
      <p:sp>
        <p:nvSpPr>
          <p:cNvPr name="TextBox 6" id="6"/>
          <p:cNvSpPr txBox="true"/>
          <p:nvPr/>
        </p:nvSpPr>
        <p:spPr>
          <a:xfrm rot="0">
            <a:off x="-221343" y="247777"/>
            <a:ext cx="18730685" cy="1408176"/>
          </a:xfrm>
          <a:prstGeom prst="rect">
            <a:avLst/>
          </a:prstGeom>
        </p:spPr>
        <p:txBody>
          <a:bodyPr anchor="t" rtlCol="false" tIns="0" lIns="0" bIns="0" rIns="0">
            <a:spAutoFit/>
          </a:bodyPr>
          <a:lstStyle/>
          <a:p>
            <a:pPr algn="ctr">
              <a:lnSpc>
                <a:spcPts val="5472"/>
              </a:lnSpc>
            </a:pPr>
            <a:r>
              <a:rPr lang="en-US" sz="4800">
                <a:solidFill>
                  <a:srgbClr val="FFFFFF"/>
                </a:solidFill>
                <a:latin typeface="Sports World"/>
                <a:ea typeface="Sports World"/>
                <a:cs typeface="Sports World"/>
                <a:sym typeface="Sports World"/>
              </a:rPr>
              <a:t>ANALISIS</a:t>
            </a:r>
          </a:p>
          <a:p>
            <a:pPr algn="ctr">
              <a:lnSpc>
                <a:spcPts val="5472"/>
              </a:lnSpc>
            </a:pPr>
            <a:r>
              <a:rPr lang="en-US" sz="4800">
                <a:solidFill>
                  <a:srgbClr val="FFDF09"/>
                </a:solidFill>
                <a:latin typeface="Sports World"/>
                <a:ea typeface="Sports World"/>
                <a:cs typeface="Sports World"/>
                <a:sym typeface="Sports World"/>
              </a:rPr>
              <a:t>AKUN YANG PALING BERPENGARUH </a:t>
            </a:r>
          </a:p>
        </p:txBody>
      </p:sp>
      <p:sp>
        <p:nvSpPr>
          <p:cNvPr name="TextBox 7" id="7"/>
          <p:cNvSpPr txBox="true"/>
          <p:nvPr/>
        </p:nvSpPr>
        <p:spPr>
          <a:xfrm rot="0">
            <a:off x="7986806" y="1880020"/>
            <a:ext cx="9785524" cy="7987665"/>
          </a:xfrm>
          <a:prstGeom prst="rect">
            <a:avLst/>
          </a:prstGeom>
        </p:spPr>
        <p:txBody>
          <a:bodyPr anchor="t" rtlCol="false" tIns="0" lIns="0" bIns="0" rIns="0">
            <a:spAutoFit/>
          </a:bodyPr>
          <a:lstStyle/>
          <a:p>
            <a:pPr algn="just">
              <a:lnSpc>
                <a:spcPts val="3150"/>
              </a:lnSpc>
            </a:pPr>
            <a:r>
              <a:rPr lang="en-US" sz="2100" b="true">
                <a:solidFill>
                  <a:srgbClr val="7D0000"/>
                </a:solidFill>
                <a:latin typeface="Inter Bold"/>
                <a:ea typeface="Inter Bold"/>
                <a:cs typeface="Inter Bold"/>
                <a:sym typeface="Inter Bold"/>
              </a:rPr>
              <a:t>Berdasarkan analisis jaringan</a:t>
            </a:r>
            <a:r>
              <a:rPr lang="en-US" sz="2100">
                <a:solidFill>
                  <a:srgbClr val="7D0000"/>
                </a:solidFill>
                <a:latin typeface="Inter"/>
                <a:ea typeface="Inter"/>
                <a:cs typeface="Inter"/>
                <a:sym typeface="Inter"/>
              </a:rPr>
              <a:t> di samping, beberapa akun twitter (X) dengan degree tertinggi sering disebut atau di-reply dalam pembicaraan terkait topik naturalisasi ini. Beberapa di antaranya adalah:</a:t>
            </a:r>
          </a:p>
          <a:p>
            <a:pPr algn="just" marL="453392" indent="-226696" lvl="1">
              <a:lnSpc>
                <a:spcPts val="3150"/>
              </a:lnSpc>
              <a:buFont typeface="Arial"/>
              <a:buChar char="•"/>
            </a:pPr>
            <a:r>
              <a:rPr lang="en-US" b="true" sz="2100">
                <a:solidFill>
                  <a:srgbClr val="7D0000"/>
                </a:solidFill>
                <a:latin typeface="Inter Bold"/>
                <a:ea typeface="Inter Bold"/>
                <a:cs typeface="Inter Bold"/>
                <a:sym typeface="Inter Bold"/>
              </a:rPr>
              <a:t>Akun media, </a:t>
            </a:r>
            <a:r>
              <a:rPr lang="en-US" sz="2100">
                <a:solidFill>
                  <a:srgbClr val="7D0000"/>
                </a:solidFill>
                <a:latin typeface="Inter"/>
                <a:ea typeface="Inter"/>
                <a:cs typeface="Inter"/>
                <a:sym typeface="Inter"/>
              </a:rPr>
              <a:t>seperti </a:t>
            </a:r>
            <a:r>
              <a:rPr lang="en-US" b="true" sz="2100">
                <a:solidFill>
                  <a:srgbClr val="7D0000"/>
                </a:solidFill>
                <a:latin typeface="Inter Bold"/>
                <a:ea typeface="Inter Bold"/>
                <a:cs typeface="Inter Bold"/>
                <a:sym typeface="Inter Bold"/>
              </a:rPr>
              <a:t>idextratime, indostransfer, gilabola, panditfootball, sukanyepak, </a:t>
            </a:r>
            <a:r>
              <a:rPr lang="en-US" sz="2100">
                <a:solidFill>
                  <a:srgbClr val="7D0000"/>
                </a:solidFill>
                <a:latin typeface="Inter"/>
                <a:ea typeface="Inter"/>
                <a:cs typeface="Inter"/>
                <a:sym typeface="Inter"/>
              </a:rPr>
              <a:t>dan </a:t>
            </a:r>
            <a:r>
              <a:rPr lang="en-US" b="true" sz="2100">
                <a:solidFill>
                  <a:srgbClr val="7D0000"/>
                </a:solidFill>
                <a:latin typeface="Inter Bold"/>
                <a:ea typeface="Inter Bold"/>
                <a:cs typeface="Inter Bold"/>
                <a:sym typeface="Inter Bold"/>
              </a:rPr>
              <a:t>kegblgunfaedh </a:t>
            </a:r>
            <a:r>
              <a:rPr lang="en-US" sz="2100">
                <a:solidFill>
                  <a:srgbClr val="7D0000"/>
                </a:solidFill>
                <a:latin typeface="Inter"/>
                <a:ea typeface="Inter"/>
                <a:cs typeface="Inter"/>
                <a:sym typeface="Inter"/>
              </a:rPr>
              <a:t>yang menjadi </a:t>
            </a:r>
            <a:r>
              <a:rPr lang="en-US" b="true" sz="2100">
                <a:solidFill>
                  <a:srgbClr val="7D0000"/>
                </a:solidFill>
                <a:latin typeface="Inter Bold"/>
                <a:ea typeface="Inter Bold"/>
                <a:cs typeface="Inter Bold"/>
                <a:sym typeface="Inter Bold"/>
              </a:rPr>
              <a:t>pusat penyebaran informasi terkait topik ini</a:t>
            </a:r>
            <a:r>
              <a:rPr lang="en-US" sz="2100">
                <a:solidFill>
                  <a:srgbClr val="7D0000"/>
                </a:solidFill>
                <a:latin typeface="Inter"/>
                <a:ea typeface="Inter"/>
                <a:cs typeface="Inter"/>
                <a:sym typeface="Inter"/>
              </a:rPr>
              <a:t>.</a:t>
            </a:r>
          </a:p>
          <a:p>
            <a:pPr algn="just">
              <a:lnSpc>
                <a:spcPts val="3150"/>
              </a:lnSpc>
            </a:pPr>
            <a:r>
              <a:rPr lang="en-US" sz="2100">
                <a:solidFill>
                  <a:srgbClr val="7D0000"/>
                </a:solidFill>
                <a:latin typeface="Inter"/>
                <a:ea typeface="Inter"/>
                <a:cs typeface="Inter"/>
                <a:sym typeface="Inter"/>
              </a:rPr>
              <a:t>Selain itu, ada pula beberapa akun pribadi yang sering terlibat,  </a:t>
            </a:r>
          </a:p>
          <a:p>
            <a:pPr algn="just" marL="453392" indent="-226696" lvl="1">
              <a:lnSpc>
                <a:spcPts val="3150"/>
              </a:lnSpc>
              <a:buFont typeface="Arial"/>
              <a:buChar char="•"/>
            </a:pPr>
            <a:r>
              <a:rPr lang="en-US" sz="2100">
                <a:solidFill>
                  <a:srgbClr val="7D0000"/>
                </a:solidFill>
                <a:latin typeface="Inter"/>
                <a:ea typeface="Inter"/>
                <a:cs typeface="Inter"/>
                <a:sym typeface="Inter"/>
              </a:rPr>
              <a:t>Tokoh sentral</a:t>
            </a:r>
            <a:r>
              <a:rPr lang="en-US" sz="2100">
                <a:solidFill>
                  <a:srgbClr val="7D0000"/>
                </a:solidFill>
                <a:latin typeface="Inter"/>
                <a:ea typeface="Inter"/>
                <a:cs typeface="Inter"/>
                <a:sym typeface="Inter"/>
              </a:rPr>
              <a:t>, seperti </a:t>
            </a:r>
            <a:r>
              <a:rPr lang="en-US" b="true" sz="2100">
                <a:solidFill>
                  <a:srgbClr val="7D0000"/>
                </a:solidFill>
                <a:latin typeface="Inter Bold"/>
                <a:ea typeface="Inter Bold"/>
                <a:cs typeface="Inter Bold"/>
                <a:sym typeface="Inter Bold"/>
              </a:rPr>
              <a:t>ErickThohir dan PeterGontha </a:t>
            </a:r>
            <a:r>
              <a:rPr lang="en-US" sz="2100">
                <a:solidFill>
                  <a:srgbClr val="7D0000"/>
                </a:solidFill>
                <a:latin typeface="Inter"/>
                <a:ea typeface="Inter"/>
                <a:cs typeface="Inter"/>
                <a:sym typeface="Inter"/>
              </a:rPr>
              <a:t>yang menjadi </a:t>
            </a:r>
            <a:r>
              <a:rPr lang="en-US" b="true" sz="2100">
                <a:solidFill>
                  <a:srgbClr val="7D0000"/>
                </a:solidFill>
                <a:latin typeface="Inter Bold"/>
                <a:ea typeface="Inter Bold"/>
                <a:cs typeface="Inter Bold"/>
                <a:sym typeface="Inter Bold"/>
              </a:rPr>
              <a:t>subjek pembicaraan.</a:t>
            </a:r>
          </a:p>
          <a:p>
            <a:pPr algn="just" marL="453392" indent="-226696" lvl="1">
              <a:lnSpc>
                <a:spcPts val="3150"/>
              </a:lnSpc>
              <a:buFont typeface="Arial"/>
              <a:buChar char="•"/>
            </a:pPr>
            <a:r>
              <a:rPr lang="en-US" b="true" sz="2100">
                <a:solidFill>
                  <a:srgbClr val="7D0000"/>
                </a:solidFill>
                <a:latin typeface="Inter Bold"/>
                <a:ea typeface="Inter Bold"/>
                <a:cs typeface="Inter Bold"/>
                <a:sym typeface="Inter Bold"/>
                <a:hlinkClick r:id="rId3" tooltip="https://x.com/pangeransiahaan"/>
              </a:rPr>
              <a:t>pangeransiahaan</a:t>
            </a:r>
            <a:r>
              <a:rPr lang="en-US" sz="2100">
                <a:solidFill>
                  <a:srgbClr val="7D0000"/>
                </a:solidFill>
                <a:latin typeface="Inter"/>
                <a:ea typeface="Inter"/>
                <a:cs typeface="Inter"/>
                <a:sym typeface="Inter"/>
              </a:rPr>
              <a:t>, </a:t>
            </a:r>
            <a:r>
              <a:rPr lang="en-US" b="true" sz="2100">
                <a:solidFill>
                  <a:srgbClr val="7D0000"/>
                </a:solidFill>
                <a:latin typeface="Inter Bold"/>
                <a:ea typeface="Inter Bold"/>
                <a:cs typeface="Inter Bold"/>
                <a:sym typeface="Inter Bold"/>
              </a:rPr>
              <a:t>pray_thekid</a:t>
            </a:r>
            <a:r>
              <a:rPr lang="en-US" sz="2100">
                <a:solidFill>
                  <a:srgbClr val="7D0000"/>
                </a:solidFill>
                <a:latin typeface="Inter"/>
                <a:ea typeface="Inter"/>
                <a:cs typeface="Inter"/>
                <a:sym typeface="Inter"/>
              </a:rPr>
              <a:t>, dan</a:t>
            </a:r>
            <a:r>
              <a:rPr lang="en-US" b="true" sz="2100">
                <a:solidFill>
                  <a:srgbClr val="7D0000"/>
                </a:solidFill>
                <a:latin typeface="Inter Bold"/>
                <a:ea typeface="Inter Bold"/>
                <a:cs typeface="Inter Bold"/>
                <a:sym typeface="Inter Bold"/>
              </a:rPr>
              <a:t> FahmiAgustian </a:t>
            </a:r>
            <a:r>
              <a:rPr lang="en-US" sz="2100">
                <a:solidFill>
                  <a:srgbClr val="7D0000"/>
                </a:solidFill>
                <a:latin typeface="Inter"/>
                <a:ea typeface="Inter"/>
                <a:cs typeface="Inter"/>
                <a:sym typeface="Inter"/>
              </a:rPr>
              <a:t>yang </a:t>
            </a:r>
            <a:r>
              <a:rPr lang="en-US" b="true" sz="2100">
                <a:solidFill>
                  <a:srgbClr val="7D0000"/>
                </a:solidFill>
                <a:latin typeface="Inter Bold"/>
                <a:ea typeface="Inter Bold"/>
                <a:cs typeface="Inter Bold"/>
                <a:sym typeface="Inter Bold"/>
              </a:rPr>
              <a:t>memberikan pandangan atau tanggapan yang menarik perhatian akun lain.</a:t>
            </a:r>
          </a:p>
          <a:p>
            <a:pPr algn="just">
              <a:lnSpc>
                <a:spcPts val="3150"/>
              </a:lnSpc>
            </a:pPr>
            <a:r>
              <a:rPr lang="en-US" sz="2100" b="true">
                <a:solidFill>
                  <a:srgbClr val="7D0000"/>
                </a:solidFill>
                <a:latin typeface="Inter Bold"/>
                <a:ea typeface="Inter Bold"/>
                <a:cs typeface="Inter Bold"/>
                <a:sym typeface="Inter Bold"/>
              </a:rPr>
              <a:t>Beberapa narasi yang muncul </a:t>
            </a:r>
            <a:r>
              <a:rPr lang="en-US" sz="2100">
                <a:solidFill>
                  <a:srgbClr val="7D0000"/>
                </a:solidFill>
                <a:latin typeface="Inter"/>
                <a:ea typeface="Inter"/>
                <a:cs typeface="Inter"/>
                <a:sym typeface="Inter"/>
              </a:rPr>
              <a:t>dalam pembicaraan tersebut meliputi</a:t>
            </a:r>
            <a:r>
              <a:rPr lang="en-US" sz="2100" b="true">
                <a:solidFill>
                  <a:srgbClr val="7D0000"/>
                </a:solidFill>
                <a:latin typeface="Inter Bold"/>
                <a:ea typeface="Inter Bold"/>
                <a:cs typeface="Inter Bold"/>
                <a:sym typeface="Inter Bold"/>
              </a:rPr>
              <a:t>:</a:t>
            </a:r>
          </a:p>
          <a:p>
            <a:pPr algn="just" marL="453392" indent="-226696" lvl="1">
              <a:lnSpc>
                <a:spcPts val="3150"/>
              </a:lnSpc>
              <a:buAutoNum type="arabicPeriod" startAt="1"/>
            </a:pPr>
            <a:r>
              <a:rPr lang="en-US" sz="2100">
                <a:solidFill>
                  <a:srgbClr val="7D0000"/>
                </a:solidFill>
                <a:latin typeface="Inter"/>
                <a:ea typeface="Inter"/>
                <a:cs typeface="Inter"/>
                <a:sym typeface="Inter"/>
              </a:rPr>
              <a:t>Rasa bangga masyarakat atas performa Timnas, setelah kehadiran pemain naturalisasi.</a:t>
            </a:r>
          </a:p>
          <a:p>
            <a:pPr algn="just" marL="453392" indent="-226696" lvl="1">
              <a:lnSpc>
                <a:spcPts val="3150"/>
              </a:lnSpc>
              <a:buAutoNum type="arabicPeriod" startAt="1"/>
            </a:pPr>
            <a:r>
              <a:rPr lang="en-US" sz="2100">
                <a:solidFill>
                  <a:srgbClr val="7D0000"/>
                </a:solidFill>
                <a:latin typeface="Inter"/>
                <a:ea typeface="Inter"/>
                <a:cs typeface="Inter"/>
                <a:sym typeface="Inter"/>
              </a:rPr>
              <a:t>Kritik dari Pengamat sepak bola dan Peter Gontha terhadap kebijakan PSSI [Erick Thohir selaku Ketum] mengenai naturalisasi pemain.</a:t>
            </a:r>
          </a:p>
          <a:p>
            <a:pPr algn="just" marL="453392" indent="-226696" lvl="1">
              <a:lnSpc>
                <a:spcPts val="3150"/>
              </a:lnSpc>
              <a:buAutoNum type="arabicPeriod" startAt="1"/>
            </a:pPr>
            <a:r>
              <a:rPr lang="en-US" sz="2100">
                <a:solidFill>
                  <a:srgbClr val="7D0000"/>
                </a:solidFill>
                <a:latin typeface="Inter"/>
                <a:ea typeface="Inter"/>
                <a:cs typeface="Inter"/>
                <a:sym typeface="Inter"/>
              </a:rPr>
              <a:t>Informasi tentang calon pemain naturaliasi baru untuk Timnas Indonesia.</a:t>
            </a:r>
          </a:p>
          <a:p>
            <a:pPr algn="just" marL="453392" indent="-226696" lvl="1">
              <a:lnSpc>
                <a:spcPts val="3150"/>
              </a:lnSpc>
              <a:buAutoNum type="arabicPeriod" startAt="1"/>
            </a:pPr>
            <a:r>
              <a:rPr lang="en-US" sz="2100">
                <a:solidFill>
                  <a:srgbClr val="7D0000"/>
                </a:solidFill>
                <a:latin typeface="Inter"/>
                <a:ea typeface="Inter"/>
                <a:cs typeface="Inter"/>
                <a:sym typeface="Inter"/>
              </a:rPr>
              <a:t>Perbandingan antara Timnas Indonesia dan negara lain, dengan opini bahwa Timnas Indonesia lebih baik.</a:t>
            </a:r>
          </a:p>
          <a:p>
            <a:pPr algn="just">
              <a:lnSpc>
                <a:spcPts val="3150"/>
              </a:lnSpc>
            </a:pPr>
          </a:p>
        </p:txBody>
      </p:sp>
      <p:sp>
        <p:nvSpPr>
          <p:cNvPr name="Freeform 8" id="8"/>
          <p:cNvSpPr/>
          <p:nvPr/>
        </p:nvSpPr>
        <p:spPr>
          <a:xfrm flipH="false" flipV="false" rot="0">
            <a:off x="16704559" y="365030"/>
            <a:ext cx="554741" cy="1097470"/>
          </a:xfrm>
          <a:custGeom>
            <a:avLst/>
            <a:gdLst/>
            <a:ahLst/>
            <a:cxnLst/>
            <a:rect r="r" b="b" t="t" l="l"/>
            <a:pathLst>
              <a:path h="1097470" w="554741">
                <a:moveTo>
                  <a:pt x="0" y="0"/>
                </a:moveTo>
                <a:lnTo>
                  <a:pt x="554741" y="0"/>
                </a:lnTo>
                <a:lnTo>
                  <a:pt x="554741" y="1097470"/>
                </a:lnTo>
                <a:lnTo>
                  <a:pt x="0" y="109747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10800000">
            <a:off x="15606087" y="-407854"/>
            <a:ext cx="5842809" cy="11102709"/>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0">
            <a:off x="-2921405" y="-5566158"/>
            <a:ext cx="5842809" cy="21419316"/>
            <a:chOff x="0" y="0"/>
            <a:chExt cx="7790412" cy="28559088"/>
          </a:xfrm>
        </p:grpSpPr>
        <p:grpSp>
          <p:nvGrpSpPr>
            <p:cNvPr name="Group 6" id="6"/>
            <p:cNvGrpSpPr/>
            <p:nvPr/>
          </p:nvGrpSpPr>
          <p:grpSpPr>
            <a:xfrm rot="-10800000">
              <a:off x="0" y="13755477"/>
              <a:ext cx="7790412" cy="14803611"/>
              <a:chOff x="0" y="0"/>
              <a:chExt cx="406400" cy="772255"/>
            </a:xfrm>
          </p:grpSpPr>
          <p:sp>
            <p:nvSpPr>
              <p:cNvPr name="Freeform 7" id="7"/>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8" id="8"/>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9" id="9"/>
            <p:cNvGrpSpPr/>
            <p:nvPr/>
          </p:nvGrpSpPr>
          <p:grpSpPr>
            <a:xfrm rot="-10800000">
              <a:off x="0" y="0"/>
              <a:ext cx="7790412" cy="14803611"/>
              <a:chOff x="0" y="0"/>
              <a:chExt cx="406400" cy="772255"/>
            </a:xfrm>
          </p:grpSpPr>
          <p:sp>
            <p:nvSpPr>
              <p:cNvPr name="Freeform 10" id="10"/>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1" id="11"/>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sp>
        <p:nvSpPr>
          <p:cNvPr name="TextBox 12" id="12"/>
          <p:cNvSpPr txBox="true"/>
          <p:nvPr/>
        </p:nvSpPr>
        <p:spPr>
          <a:xfrm rot="0">
            <a:off x="1411266" y="505361"/>
            <a:ext cx="16319741" cy="1215391"/>
          </a:xfrm>
          <a:prstGeom prst="rect">
            <a:avLst/>
          </a:prstGeom>
        </p:spPr>
        <p:txBody>
          <a:bodyPr anchor="t" rtlCol="false" tIns="0" lIns="0" bIns="0" rIns="0">
            <a:spAutoFit/>
          </a:bodyPr>
          <a:lstStyle/>
          <a:p>
            <a:pPr algn="ctr">
              <a:lnSpc>
                <a:spcPts val="9659"/>
              </a:lnSpc>
            </a:pPr>
            <a:r>
              <a:rPr lang="en-US" sz="6899">
                <a:solidFill>
                  <a:srgbClr val="FFFFFF"/>
                </a:solidFill>
                <a:latin typeface="Sports World"/>
                <a:ea typeface="Sports World"/>
                <a:cs typeface="Sports World"/>
                <a:sym typeface="Sports World"/>
              </a:rPr>
              <a:t>CONTOH</a:t>
            </a:r>
            <a:r>
              <a:rPr lang="en-US" sz="6899">
                <a:solidFill>
                  <a:srgbClr val="FFDF09"/>
                </a:solidFill>
                <a:latin typeface="Sports World"/>
                <a:ea typeface="Sports World"/>
                <a:cs typeface="Sports World"/>
                <a:sym typeface="Sports World"/>
              </a:rPr>
              <a:t> TWEET YANG DI REPLY </a:t>
            </a:r>
          </a:p>
        </p:txBody>
      </p:sp>
      <p:sp>
        <p:nvSpPr>
          <p:cNvPr name="Freeform 13" id="13"/>
          <p:cNvSpPr/>
          <p:nvPr/>
        </p:nvSpPr>
        <p:spPr>
          <a:xfrm flipH="false" flipV="false" rot="0">
            <a:off x="4263158" y="2847568"/>
            <a:ext cx="3101661" cy="6006242"/>
          </a:xfrm>
          <a:custGeom>
            <a:avLst/>
            <a:gdLst/>
            <a:ahLst/>
            <a:cxnLst/>
            <a:rect r="r" b="b" t="t" l="l"/>
            <a:pathLst>
              <a:path h="6006242" w="3101661">
                <a:moveTo>
                  <a:pt x="0" y="0"/>
                </a:moveTo>
                <a:lnTo>
                  <a:pt x="3101661" y="0"/>
                </a:lnTo>
                <a:lnTo>
                  <a:pt x="3101661" y="6006242"/>
                </a:lnTo>
                <a:lnTo>
                  <a:pt x="0" y="6006242"/>
                </a:lnTo>
                <a:lnTo>
                  <a:pt x="0" y="0"/>
                </a:lnTo>
                <a:close/>
              </a:path>
            </a:pathLst>
          </a:custGeom>
          <a:blipFill>
            <a:blip r:embed="rId2"/>
            <a:stretch>
              <a:fillRect l="0" t="0" r="0" b="0"/>
            </a:stretch>
          </a:blipFill>
        </p:spPr>
      </p:sp>
      <p:sp>
        <p:nvSpPr>
          <p:cNvPr name="Freeform 14" id="14"/>
          <p:cNvSpPr/>
          <p:nvPr/>
        </p:nvSpPr>
        <p:spPr>
          <a:xfrm flipH="false" flipV="false" rot="0">
            <a:off x="11475782" y="2779846"/>
            <a:ext cx="2821337" cy="6141687"/>
          </a:xfrm>
          <a:custGeom>
            <a:avLst/>
            <a:gdLst/>
            <a:ahLst/>
            <a:cxnLst/>
            <a:rect r="r" b="b" t="t" l="l"/>
            <a:pathLst>
              <a:path h="6141687" w="2821337">
                <a:moveTo>
                  <a:pt x="0" y="0"/>
                </a:moveTo>
                <a:lnTo>
                  <a:pt x="2821337" y="0"/>
                </a:lnTo>
                <a:lnTo>
                  <a:pt x="2821337" y="6141686"/>
                </a:lnTo>
                <a:lnTo>
                  <a:pt x="0" y="6141686"/>
                </a:lnTo>
                <a:lnTo>
                  <a:pt x="0" y="0"/>
                </a:lnTo>
                <a:close/>
              </a:path>
            </a:pathLst>
          </a:custGeom>
          <a:blipFill>
            <a:blip r:embed="rId3"/>
            <a:stretch>
              <a:fillRect l="0" t="0" r="0" b="0"/>
            </a:stretch>
          </a:blipFill>
        </p:spPr>
      </p:sp>
      <p:sp>
        <p:nvSpPr>
          <p:cNvPr name="Freeform 15" id="15"/>
          <p:cNvSpPr/>
          <p:nvPr/>
        </p:nvSpPr>
        <p:spPr>
          <a:xfrm flipH="false" flipV="false" rot="0">
            <a:off x="7488644" y="3826418"/>
            <a:ext cx="3863313" cy="3648685"/>
          </a:xfrm>
          <a:custGeom>
            <a:avLst/>
            <a:gdLst/>
            <a:ahLst/>
            <a:cxnLst/>
            <a:rect r="r" b="b" t="t" l="l"/>
            <a:pathLst>
              <a:path h="3648685" w="3863313">
                <a:moveTo>
                  <a:pt x="0" y="0"/>
                </a:moveTo>
                <a:lnTo>
                  <a:pt x="3863313" y="0"/>
                </a:lnTo>
                <a:lnTo>
                  <a:pt x="3863313" y="3648685"/>
                </a:lnTo>
                <a:lnTo>
                  <a:pt x="0" y="3648685"/>
                </a:lnTo>
                <a:lnTo>
                  <a:pt x="0" y="0"/>
                </a:lnTo>
                <a:close/>
              </a:path>
            </a:pathLst>
          </a:custGeom>
          <a:blipFill>
            <a:blip r:embed="rId4"/>
            <a:stretch>
              <a:fillRect l="0" t="0" r="0" b="0"/>
            </a:stretch>
          </a:blipFill>
        </p:spPr>
      </p:sp>
      <p:sp>
        <p:nvSpPr>
          <p:cNvPr name="Freeform 16" id="16"/>
          <p:cNvSpPr/>
          <p:nvPr/>
        </p:nvSpPr>
        <p:spPr>
          <a:xfrm flipH="false" flipV="false" rot="0">
            <a:off x="1490649" y="2326453"/>
            <a:ext cx="2648684" cy="7048472"/>
          </a:xfrm>
          <a:custGeom>
            <a:avLst/>
            <a:gdLst/>
            <a:ahLst/>
            <a:cxnLst/>
            <a:rect r="r" b="b" t="t" l="l"/>
            <a:pathLst>
              <a:path h="7048472" w="2648684">
                <a:moveTo>
                  <a:pt x="0" y="0"/>
                </a:moveTo>
                <a:lnTo>
                  <a:pt x="2648684" y="0"/>
                </a:lnTo>
                <a:lnTo>
                  <a:pt x="2648684" y="7048472"/>
                </a:lnTo>
                <a:lnTo>
                  <a:pt x="0" y="7048472"/>
                </a:lnTo>
                <a:lnTo>
                  <a:pt x="0" y="0"/>
                </a:lnTo>
                <a:close/>
              </a:path>
            </a:pathLst>
          </a:custGeom>
          <a:blipFill>
            <a:blip r:embed="rId5"/>
            <a:stretch>
              <a:fillRect l="0" t="0" r="0" b="0"/>
            </a:stretch>
          </a:blipFill>
        </p:spPr>
      </p:sp>
      <p:sp>
        <p:nvSpPr>
          <p:cNvPr name="Freeform 17" id="17"/>
          <p:cNvSpPr/>
          <p:nvPr/>
        </p:nvSpPr>
        <p:spPr>
          <a:xfrm flipH="false" flipV="false" rot="0">
            <a:off x="14420944" y="2149726"/>
            <a:ext cx="2501031" cy="7225200"/>
          </a:xfrm>
          <a:custGeom>
            <a:avLst/>
            <a:gdLst/>
            <a:ahLst/>
            <a:cxnLst/>
            <a:rect r="r" b="b" t="t" l="l"/>
            <a:pathLst>
              <a:path h="7225200" w="2501031">
                <a:moveTo>
                  <a:pt x="0" y="0"/>
                </a:moveTo>
                <a:lnTo>
                  <a:pt x="2501031" y="0"/>
                </a:lnTo>
                <a:lnTo>
                  <a:pt x="2501031" y="7225199"/>
                </a:lnTo>
                <a:lnTo>
                  <a:pt x="0" y="7225199"/>
                </a:lnTo>
                <a:lnTo>
                  <a:pt x="0" y="0"/>
                </a:lnTo>
                <a:close/>
              </a:path>
            </a:pathLst>
          </a:custGeom>
          <a:blipFill>
            <a:blip r:embed="rId6"/>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10800000">
            <a:off x="15606087" y="-407854"/>
            <a:ext cx="5842809" cy="11102709"/>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0">
            <a:off x="-2921405" y="-5566158"/>
            <a:ext cx="5842809" cy="21419316"/>
            <a:chOff x="0" y="0"/>
            <a:chExt cx="7790412" cy="28559088"/>
          </a:xfrm>
        </p:grpSpPr>
        <p:grpSp>
          <p:nvGrpSpPr>
            <p:cNvPr name="Group 6" id="6"/>
            <p:cNvGrpSpPr/>
            <p:nvPr/>
          </p:nvGrpSpPr>
          <p:grpSpPr>
            <a:xfrm rot="-10800000">
              <a:off x="0" y="13755477"/>
              <a:ext cx="7790412" cy="14803611"/>
              <a:chOff x="0" y="0"/>
              <a:chExt cx="406400" cy="772255"/>
            </a:xfrm>
          </p:grpSpPr>
          <p:sp>
            <p:nvSpPr>
              <p:cNvPr name="Freeform 7" id="7"/>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8" id="8"/>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9" id="9"/>
            <p:cNvGrpSpPr/>
            <p:nvPr/>
          </p:nvGrpSpPr>
          <p:grpSpPr>
            <a:xfrm rot="-10800000">
              <a:off x="0" y="0"/>
              <a:ext cx="7790412" cy="14803611"/>
              <a:chOff x="0" y="0"/>
              <a:chExt cx="406400" cy="772255"/>
            </a:xfrm>
          </p:grpSpPr>
          <p:sp>
            <p:nvSpPr>
              <p:cNvPr name="Freeform 10" id="10"/>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1" id="11"/>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sp>
        <p:nvSpPr>
          <p:cNvPr name="Freeform 12" id="12"/>
          <p:cNvSpPr/>
          <p:nvPr/>
        </p:nvSpPr>
        <p:spPr>
          <a:xfrm flipH="false" flipV="false" rot="0">
            <a:off x="13076254" y="1898442"/>
            <a:ext cx="4501312" cy="7552201"/>
          </a:xfrm>
          <a:custGeom>
            <a:avLst/>
            <a:gdLst/>
            <a:ahLst/>
            <a:cxnLst/>
            <a:rect r="r" b="b" t="t" l="l"/>
            <a:pathLst>
              <a:path h="7552201" w="4501312">
                <a:moveTo>
                  <a:pt x="0" y="0"/>
                </a:moveTo>
                <a:lnTo>
                  <a:pt x="4501312" y="0"/>
                </a:lnTo>
                <a:lnTo>
                  <a:pt x="4501312" y="7552201"/>
                </a:lnTo>
                <a:lnTo>
                  <a:pt x="0" y="7552201"/>
                </a:lnTo>
                <a:lnTo>
                  <a:pt x="0" y="0"/>
                </a:lnTo>
                <a:close/>
              </a:path>
            </a:pathLst>
          </a:custGeom>
          <a:blipFill>
            <a:blip r:embed="rId2"/>
            <a:stretch>
              <a:fillRect l="0" t="0" r="0" b="0"/>
            </a:stretch>
          </a:blipFill>
        </p:spPr>
      </p:sp>
      <p:sp>
        <p:nvSpPr>
          <p:cNvPr name="Freeform 13" id="13"/>
          <p:cNvSpPr/>
          <p:nvPr/>
        </p:nvSpPr>
        <p:spPr>
          <a:xfrm flipH="false" flipV="false" rot="0">
            <a:off x="4379477" y="2061461"/>
            <a:ext cx="3017627" cy="7048472"/>
          </a:xfrm>
          <a:custGeom>
            <a:avLst/>
            <a:gdLst/>
            <a:ahLst/>
            <a:cxnLst/>
            <a:rect r="r" b="b" t="t" l="l"/>
            <a:pathLst>
              <a:path h="7048472" w="3017627">
                <a:moveTo>
                  <a:pt x="0" y="0"/>
                </a:moveTo>
                <a:lnTo>
                  <a:pt x="3017627" y="0"/>
                </a:lnTo>
                <a:lnTo>
                  <a:pt x="3017627" y="7048472"/>
                </a:lnTo>
                <a:lnTo>
                  <a:pt x="0" y="7048472"/>
                </a:lnTo>
                <a:lnTo>
                  <a:pt x="0" y="0"/>
                </a:lnTo>
                <a:close/>
              </a:path>
            </a:pathLst>
          </a:custGeom>
          <a:blipFill>
            <a:blip r:embed="rId3"/>
            <a:stretch>
              <a:fillRect l="0" t="0" r="0" b="0"/>
            </a:stretch>
          </a:blipFill>
        </p:spPr>
      </p:sp>
      <p:sp>
        <p:nvSpPr>
          <p:cNvPr name="Freeform 14" id="14"/>
          <p:cNvSpPr/>
          <p:nvPr/>
        </p:nvSpPr>
        <p:spPr>
          <a:xfrm flipH="false" flipV="false" rot="0">
            <a:off x="596254" y="1720752"/>
            <a:ext cx="3653581" cy="7729891"/>
          </a:xfrm>
          <a:custGeom>
            <a:avLst/>
            <a:gdLst/>
            <a:ahLst/>
            <a:cxnLst/>
            <a:rect r="r" b="b" t="t" l="l"/>
            <a:pathLst>
              <a:path h="7729891" w="3653581">
                <a:moveTo>
                  <a:pt x="0" y="0"/>
                </a:moveTo>
                <a:lnTo>
                  <a:pt x="3653582" y="0"/>
                </a:lnTo>
                <a:lnTo>
                  <a:pt x="3653582" y="7729891"/>
                </a:lnTo>
                <a:lnTo>
                  <a:pt x="0" y="7729891"/>
                </a:lnTo>
                <a:lnTo>
                  <a:pt x="0" y="0"/>
                </a:lnTo>
                <a:close/>
              </a:path>
            </a:pathLst>
          </a:custGeom>
          <a:blipFill>
            <a:blip r:embed="rId4"/>
            <a:stretch>
              <a:fillRect l="0" t="0" r="0" b="0"/>
            </a:stretch>
          </a:blipFill>
        </p:spPr>
      </p:sp>
      <p:sp>
        <p:nvSpPr>
          <p:cNvPr name="Freeform 15" id="15"/>
          <p:cNvSpPr/>
          <p:nvPr/>
        </p:nvSpPr>
        <p:spPr>
          <a:xfrm flipH="false" flipV="false" rot="0">
            <a:off x="7530454" y="2369985"/>
            <a:ext cx="2333059" cy="6739948"/>
          </a:xfrm>
          <a:custGeom>
            <a:avLst/>
            <a:gdLst/>
            <a:ahLst/>
            <a:cxnLst/>
            <a:rect r="r" b="b" t="t" l="l"/>
            <a:pathLst>
              <a:path h="6739948" w="2333059">
                <a:moveTo>
                  <a:pt x="0" y="0"/>
                </a:moveTo>
                <a:lnTo>
                  <a:pt x="2333059" y="0"/>
                </a:lnTo>
                <a:lnTo>
                  <a:pt x="2333059" y="6739948"/>
                </a:lnTo>
                <a:lnTo>
                  <a:pt x="0" y="6739948"/>
                </a:lnTo>
                <a:lnTo>
                  <a:pt x="0" y="0"/>
                </a:lnTo>
                <a:close/>
              </a:path>
            </a:pathLst>
          </a:custGeom>
          <a:blipFill>
            <a:blip r:embed="rId5"/>
            <a:stretch>
              <a:fillRect l="0" t="0" r="0" b="0"/>
            </a:stretch>
          </a:blipFill>
        </p:spPr>
      </p:sp>
      <p:sp>
        <p:nvSpPr>
          <p:cNvPr name="Freeform 16" id="16"/>
          <p:cNvSpPr/>
          <p:nvPr/>
        </p:nvSpPr>
        <p:spPr>
          <a:xfrm flipH="false" flipV="false" rot="0">
            <a:off x="9996863" y="2074809"/>
            <a:ext cx="2946041" cy="7048472"/>
          </a:xfrm>
          <a:custGeom>
            <a:avLst/>
            <a:gdLst/>
            <a:ahLst/>
            <a:cxnLst/>
            <a:rect r="r" b="b" t="t" l="l"/>
            <a:pathLst>
              <a:path h="7048472" w="2946041">
                <a:moveTo>
                  <a:pt x="0" y="0"/>
                </a:moveTo>
                <a:lnTo>
                  <a:pt x="2946041" y="0"/>
                </a:lnTo>
                <a:lnTo>
                  <a:pt x="2946041" y="7048472"/>
                </a:lnTo>
                <a:lnTo>
                  <a:pt x="0" y="7048472"/>
                </a:lnTo>
                <a:lnTo>
                  <a:pt x="0" y="0"/>
                </a:lnTo>
                <a:close/>
              </a:path>
            </a:pathLst>
          </a:custGeom>
          <a:blipFill>
            <a:blip r:embed="rId6"/>
            <a:stretch>
              <a:fillRect l="0" t="0" r="0" b="0"/>
            </a:stretch>
          </a:blipFill>
        </p:spPr>
      </p:sp>
      <p:sp>
        <p:nvSpPr>
          <p:cNvPr name="TextBox 17" id="17"/>
          <p:cNvSpPr txBox="true"/>
          <p:nvPr/>
        </p:nvSpPr>
        <p:spPr>
          <a:xfrm rot="0">
            <a:off x="1411266" y="505361"/>
            <a:ext cx="16319741" cy="1215391"/>
          </a:xfrm>
          <a:prstGeom prst="rect">
            <a:avLst/>
          </a:prstGeom>
        </p:spPr>
        <p:txBody>
          <a:bodyPr anchor="t" rtlCol="false" tIns="0" lIns="0" bIns="0" rIns="0">
            <a:spAutoFit/>
          </a:bodyPr>
          <a:lstStyle/>
          <a:p>
            <a:pPr algn="ctr">
              <a:lnSpc>
                <a:spcPts val="9659"/>
              </a:lnSpc>
            </a:pPr>
            <a:r>
              <a:rPr lang="en-US" sz="6899">
                <a:solidFill>
                  <a:srgbClr val="FFFFFF"/>
                </a:solidFill>
                <a:latin typeface="Sports World"/>
                <a:ea typeface="Sports World"/>
                <a:cs typeface="Sports World"/>
                <a:sym typeface="Sports World"/>
              </a:rPr>
              <a:t>CONTOH</a:t>
            </a:r>
            <a:r>
              <a:rPr lang="en-US" sz="6899">
                <a:solidFill>
                  <a:srgbClr val="FFDF09"/>
                </a:solidFill>
                <a:latin typeface="Sports World"/>
                <a:ea typeface="Sports World"/>
                <a:cs typeface="Sports World"/>
                <a:sym typeface="Sports World"/>
              </a:rPr>
              <a:t> TWEET YANG DI REPLY </a:t>
            </a:r>
          </a:p>
        </p:txBody>
      </p:sp>
    </p:spTree>
  </p:cSld>
  <p:clrMapOvr>
    <a:masterClrMapping/>
  </p:clrMapOvr>
</p:sld>
</file>

<file path=ppt/slides/slide17.xml><?xml version="1.0" encoding="utf-8"?>
<p:sld xmlns:p="http://schemas.openxmlformats.org/presentationml/2006/main" xmlns:a="http://schemas.openxmlformats.org/drawingml/2006/main">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0">
            <a:off x="-2000100" y="1028700"/>
            <a:ext cx="6309208" cy="11988977"/>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10800000">
            <a:off x="13978892" y="1028700"/>
            <a:ext cx="6309208" cy="11988977"/>
            <a:chOff x="0" y="0"/>
            <a:chExt cx="406400" cy="772255"/>
          </a:xfrm>
        </p:grpSpPr>
        <p:sp>
          <p:nvSpPr>
            <p:cNvPr name="Freeform 6" id="6"/>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7" id="7"/>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sp>
        <p:nvSpPr>
          <p:cNvPr name="TextBox 8" id="8"/>
          <p:cNvSpPr txBox="true"/>
          <p:nvPr/>
        </p:nvSpPr>
        <p:spPr>
          <a:xfrm rot="0">
            <a:off x="2600066" y="274413"/>
            <a:ext cx="13087868" cy="1600200"/>
          </a:xfrm>
          <a:prstGeom prst="rect">
            <a:avLst/>
          </a:prstGeom>
        </p:spPr>
        <p:txBody>
          <a:bodyPr anchor="t" rtlCol="false" tIns="0" lIns="0" bIns="0" rIns="0">
            <a:spAutoFit/>
          </a:bodyPr>
          <a:lstStyle/>
          <a:p>
            <a:pPr algn="ctr">
              <a:lnSpc>
                <a:spcPts val="12599"/>
              </a:lnSpc>
            </a:pPr>
            <a:r>
              <a:rPr lang="en-US" sz="9000">
                <a:solidFill>
                  <a:srgbClr val="FFDF09"/>
                </a:solidFill>
                <a:latin typeface="Sports World"/>
                <a:ea typeface="Sports World"/>
                <a:cs typeface="Sports World"/>
                <a:sym typeface="Sports World"/>
              </a:rPr>
              <a:t>KESIMPULAN</a:t>
            </a:r>
          </a:p>
        </p:txBody>
      </p:sp>
      <p:grpSp>
        <p:nvGrpSpPr>
          <p:cNvPr name="Group 9" id="9"/>
          <p:cNvGrpSpPr/>
          <p:nvPr/>
        </p:nvGrpSpPr>
        <p:grpSpPr>
          <a:xfrm rot="0">
            <a:off x="1028700" y="2086144"/>
            <a:ext cx="16230600" cy="7646245"/>
            <a:chOff x="0" y="0"/>
            <a:chExt cx="4274726" cy="2013826"/>
          </a:xfrm>
        </p:grpSpPr>
        <p:sp>
          <p:nvSpPr>
            <p:cNvPr name="Freeform 10" id="10"/>
            <p:cNvSpPr/>
            <p:nvPr/>
          </p:nvSpPr>
          <p:spPr>
            <a:xfrm flipH="false" flipV="false" rot="0">
              <a:off x="0" y="0"/>
              <a:ext cx="4274726" cy="2013826"/>
            </a:xfrm>
            <a:custGeom>
              <a:avLst/>
              <a:gdLst/>
              <a:ahLst/>
              <a:cxnLst/>
              <a:rect r="r" b="b" t="t" l="l"/>
              <a:pathLst>
                <a:path h="2013826" w="4274726">
                  <a:moveTo>
                    <a:pt x="0" y="0"/>
                  </a:moveTo>
                  <a:lnTo>
                    <a:pt x="4274726" y="0"/>
                  </a:lnTo>
                  <a:lnTo>
                    <a:pt x="4274726" y="2013826"/>
                  </a:lnTo>
                  <a:lnTo>
                    <a:pt x="0" y="2013826"/>
                  </a:lnTo>
                  <a:close/>
                </a:path>
              </a:pathLst>
            </a:custGeom>
            <a:solidFill>
              <a:srgbClr val="FFFFFF"/>
            </a:solidFill>
          </p:spPr>
        </p:sp>
        <p:sp>
          <p:nvSpPr>
            <p:cNvPr name="TextBox 11" id="11"/>
            <p:cNvSpPr txBox="true"/>
            <p:nvPr/>
          </p:nvSpPr>
          <p:spPr>
            <a:xfrm>
              <a:off x="0" y="-57150"/>
              <a:ext cx="4274726" cy="2070976"/>
            </a:xfrm>
            <a:prstGeom prst="rect">
              <a:avLst/>
            </a:prstGeom>
          </p:spPr>
          <p:txBody>
            <a:bodyPr anchor="ctr" rtlCol="false" tIns="50800" lIns="50800" bIns="50800" rIns="50800"/>
            <a:lstStyle/>
            <a:p>
              <a:pPr algn="ctr">
                <a:lnSpc>
                  <a:spcPts val="3733"/>
                </a:lnSpc>
              </a:pPr>
            </a:p>
          </p:txBody>
        </p:sp>
      </p:grpSp>
      <p:grpSp>
        <p:nvGrpSpPr>
          <p:cNvPr name="Group 12" id="12"/>
          <p:cNvGrpSpPr/>
          <p:nvPr/>
        </p:nvGrpSpPr>
        <p:grpSpPr>
          <a:xfrm rot="-10800000">
            <a:off x="15366595" y="-6340209"/>
            <a:ext cx="5842809" cy="11102709"/>
            <a:chOff x="0" y="0"/>
            <a:chExt cx="406400" cy="772255"/>
          </a:xfrm>
        </p:grpSpPr>
        <p:sp>
          <p:nvSpPr>
            <p:cNvPr name="Freeform 13" id="1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4" id="1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15" id="15"/>
          <p:cNvGrpSpPr/>
          <p:nvPr/>
        </p:nvGrpSpPr>
        <p:grpSpPr>
          <a:xfrm rot="0">
            <a:off x="-2920870" y="-6514965"/>
            <a:ext cx="5842809" cy="11102709"/>
            <a:chOff x="0" y="0"/>
            <a:chExt cx="406400" cy="772255"/>
          </a:xfrm>
        </p:grpSpPr>
        <p:sp>
          <p:nvSpPr>
            <p:cNvPr name="Freeform 16" id="16"/>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7" id="17"/>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sp>
        <p:nvSpPr>
          <p:cNvPr name="TextBox 18" id="18"/>
          <p:cNvSpPr txBox="true"/>
          <p:nvPr/>
        </p:nvSpPr>
        <p:spPr>
          <a:xfrm rot="0">
            <a:off x="1028700" y="2205058"/>
            <a:ext cx="15889926" cy="7303643"/>
          </a:xfrm>
          <a:prstGeom prst="rect">
            <a:avLst/>
          </a:prstGeom>
        </p:spPr>
        <p:txBody>
          <a:bodyPr anchor="t" rtlCol="false" tIns="0" lIns="0" bIns="0" rIns="0">
            <a:spAutoFit/>
          </a:bodyPr>
          <a:lstStyle/>
          <a:p>
            <a:pPr algn="just" marL="561339" indent="-280669" lvl="1">
              <a:lnSpc>
                <a:spcPts val="4185"/>
              </a:lnSpc>
              <a:buFont typeface="Arial"/>
              <a:buChar char="•"/>
            </a:pPr>
            <a:r>
              <a:rPr lang="en-US" b="true" sz="2599">
                <a:solidFill>
                  <a:srgbClr val="7D0000"/>
                </a:solidFill>
                <a:latin typeface="Inter Bold"/>
                <a:ea typeface="Inter Bold"/>
                <a:cs typeface="Inter Bold"/>
                <a:sym typeface="Inter Bold"/>
              </a:rPr>
              <a:t>Isu utama yang dibahas mencakup kegagalan pembinaan pemain lokal, ketergantungan pada pemain asing, dan dampaknya terhadap identitas tim nasional.</a:t>
            </a:r>
            <a:r>
              <a:rPr lang="en-US" sz="2599">
                <a:solidFill>
                  <a:srgbClr val="7D0000"/>
                </a:solidFill>
                <a:latin typeface="Inter"/>
                <a:ea typeface="Inter"/>
                <a:cs typeface="Inter"/>
                <a:sym typeface="Inter"/>
              </a:rPr>
              <a:t> Di sisi lain, dukungan terhadap kebijakan ini berfokus pada peningkatan kualitas permainan dan hak pemain keturunan untuk membela Timnas Indonesia.</a:t>
            </a:r>
          </a:p>
          <a:p>
            <a:pPr algn="just" marL="561339" indent="-280669" lvl="1">
              <a:lnSpc>
                <a:spcPts val="4185"/>
              </a:lnSpc>
              <a:buFont typeface="Arial"/>
              <a:buChar char="•"/>
            </a:pPr>
            <a:r>
              <a:rPr lang="en-US" b="true" sz="2599">
                <a:solidFill>
                  <a:srgbClr val="7D0000"/>
                </a:solidFill>
                <a:latin typeface="Inter Bold"/>
                <a:ea typeface="Inter Bold"/>
                <a:cs typeface="Inter Bold"/>
                <a:sym typeface="Inter Bold"/>
              </a:rPr>
              <a:t>Sentimen publik didominasi pandangan positif (34,3%</a:t>
            </a:r>
            <a:r>
              <a:rPr lang="en-US" sz="2599">
                <a:solidFill>
                  <a:srgbClr val="7D0000"/>
                </a:solidFill>
                <a:latin typeface="Inter"/>
                <a:ea typeface="Inter"/>
                <a:cs typeface="Inter"/>
                <a:sym typeface="Inter"/>
              </a:rPr>
              <a:t>), menyoroti manfaat naturalisasi untuk </a:t>
            </a:r>
            <a:r>
              <a:rPr lang="en-US" b="true" sz="2599">
                <a:solidFill>
                  <a:srgbClr val="7D0000"/>
                </a:solidFill>
                <a:latin typeface="Inter Bold"/>
                <a:ea typeface="Inter Bold"/>
                <a:cs typeface="Inter Bold"/>
                <a:sym typeface="Inter Bold"/>
              </a:rPr>
              <a:t>meningkatkan performa tim</a:t>
            </a:r>
            <a:r>
              <a:rPr lang="en-US" sz="2599">
                <a:solidFill>
                  <a:srgbClr val="7D0000"/>
                </a:solidFill>
                <a:latin typeface="Inter"/>
                <a:ea typeface="Inter"/>
                <a:cs typeface="Inter"/>
                <a:sym typeface="Inter"/>
              </a:rPr>
              <a:t>. </a:t>
            </a:r>
            <a:r>
              <a:rPr lang="en-US" b="true" sz="2599">
                <a:solidFill>
                  <a:srgbClr val="7D0000"/>
                </a:solidFill>
                <a:latin typeface="Inter Bold"/>
                <a:ea typeface="Inter Bold"/>
                <a:cs typeface="Inter Bold"/>
                <a:sym typeface="Inter Bold"/>
              </a:rPr>
              <a:t>Sebagian memiliki sentimen negatif (14,4%)</a:t>
            </a:r>
            <a:r>
              <a:rPr lang="en-US" sz="2599">
                <a:solidFill>
                  <a:srgbClr val="7D0000"/>
                </a:solidFill>
                <a:latin typeface="Inter"/>
                <a:ea typeface="Inter"/>
                <a:cs typeface="Inter"/>
                <a:sym typeface="Inter"/>
              </a:rPr>
              <a:t>, dengan kritik utama pada </a:t>
            </a:r>
            <a:r>
              <a:rPr lang="en-US" b="true" sz="2599">
                <a:solidFill>
                  <a:srgbClr val="7D0000"/>
                </a:solidFill>
                <a:latin typeface="Inter Bold"/>
                <a:ea typeface="Inter Bold"/>
                <a:cs typeface="Inter Bold"/>
                <a:sym typeface="Inter Bold"/>
              </a:rPr>
              <a:t>lemahnya pembinaan pemain lokal</a:t>
            </a:r>
            <a:r>
              <a:rPr lang="en-US" sz="2599">
                <a:solidFill>
                  <a:srgbClr val="7D0000"/>
                </a:solidFill>
                <a:latin typeface="Inter"/>
                <a:ea typeface="Inter"/>
                <a:cs typeface="Inter"/>
                <a:sym typeface="Inter"/>
              </a:rPr>
              <a:t>. Sentimen netral juga cukup besar, mencerminkan opini berimbang.</a:t>
            </a:r>
          </a:p>
          <a:p>
            <a:pPr algn="just" marL="561339" indent="-280669" lvl="1">
              <a:lnSpc>
                <a:spcPts val="4185"/>
              </a:lnSpc>
              <a:buFont typeface="Arial"/>
              <a:buChar char="•"/>
            </a:pPr>
            <a:r>
              <a:rPr lang="en-US" sz="2599">
                <a:solidFill>
                  <a:srgbClr val="7D0000"/>
                </a:solidFill>
                <a:latin typeface="Inter"/>
                <a:ea typeface="Inter"/>
                <a:cs typeface="Inter"/>
                <a:sym typeface="Inter"/>
              </a:rPr>
              <a:t>Pola percakapan menunjukkan lonjakan diskusi signifikan </a:t>
            </a:r>
            <a:r>
              <a:rPr lang="en-US" b="true" sz="2599">
                <a:solidFill>
                  <a:srgbClr val="7D0000"/>
                </a:solidFill>
                <a:latin typeface="Inter Bold"/>
                <a:ea typeface="Inter Bold"/>
                <a:cs typeface="Inter Bold"/>
                <a:sym typeface="Inter Bold"/>
              </a:rPr>
              <a:t>pada 12-13 September, dipicu statement yang dikeluarkan oleh peter gontha menunjukkan ketidaksetujuan</a:t>
            </a:r>
            <a:r>
              <a:rPr lang="en-US" sz="2599">
                <a:solidFill>
                  <a:srgbClr val="7D0000"/>
                </a:solidFill>
                <a:latin typeface="Inter"/>
                <a:ea typeface="Inter"/>
                <a:cs typeface="Inter"/>
                <a:sym typeface="Inter"/>
              </a:rPr>
              <a:t> terhadap kebijakan PSSI </a:t>
            </a:r>
            <a:r>
              <a:rPr lang="en-US" b="true" sz="2599">
                <a:solidFill>
                  <a:srgbClr val="7D0000"/>
                </a:solidFill>
                <a:latin typeface="Inter Bold"/>
                <a:ea typeface="Inter Bold"/>
                <a:cs typeface="Inter Bold"/>
                <a:sym typeface="Inter Bold"/>
              </a:rPr>
              <a:t>terkait naturalisasi Timnas </a:t>
            </a:r>
            <a:r>
              <a:rPr lang="en-US" sz="2599">
                <a:solidFill>
                  <a:srgbClr val="7D0000"/>
                </a:solidFill>
                <a:latin typeface="Inter"/>
                <a:ea typeface="Inter"/>
                <a:cs typeface="Inter"/>
                <a:sym typeface="Inter"/>
              </a:rPr>
              <a:t>dan antusiasme publik dalam kualifikasi Piala Dunia.</a:t>
            </a:r>
          </a:p>
          <a:p>
            <a:pPr algn="just" marL="561339" indent="-280669" lvl="1">
              <a:lnSpc>
                <a:spcPts val="4185"/>
              </a:lnSpc>
              <a:buFont typeface="Arial"/>
              <a:buChar char="•"/>
            </a:pPr>
            <a:r>
              <a:rPr lang="en-US" sz="2599">
                <a:solidFill>
                  <a:srgbClr val="7D0000"/>
                </a:solidFill>
                <a:latin typeface="Inter"/>
                <a:ea typeface="Inter"/>
                <a:cs typeface="Inter"/>
                <a:sym typeface="Inter"/>
              </a:rPr>
              <a:t>Respons netizen menunjukkan pandangan yang beragam. </a:t>
            </a:r>
            <a:r>
              <a:rPr lang="en-US" b="true" sz="2599">
                <a:solidFill>
                  <a:srgbClr val="7D0000"/>
                </a:solidFill>
                <a:latin typeface="Inter Bold"/>
                <a:ea typeface="Inter Bold"/>
                <a:cs typeface="Inter Bold"/>
                <a:sym typeface="Inter Bold"/>
              </a:rPr>
              <a:t>Pendukung berpendapat bahwa</a:t>
            </a:r>
            <a:r>
              <a:rPr lang="en-US" sz="2599">
                <a:solidFill>
                  <a:srgbClr val="7D0000"/>
                </a:solidFill>
                <a:latin typeface="Inter"/>
                <a:ea typeface="Inter"/>
                <a:cs typeface="Inter"/>
                <a:sym typeface="Inter"/>
              </a:rPr>
              <a:t> </a:t>
            </a:r>
            <a:r>
              <a:rPr lang="en-US" b="true" sz="2599">
                <a:solidFill>
                  <a:srgbClr val="7D0000"/>
                </a:solidFill>
                <a:latin typeface="Inter Bold"/>
                <a:ea typeface="Inter Bold"/>
                <a:cs typeface="Inter Bold"/>
                <a:sym typeface="Inter Bold"/>
              </a:rPr>
              <a:t>kebijakan ini sah dan memperkuat Timnas</a:t>
            </a:r>
            <a:r>
              <a:rPr lang="en-US" sz="2599">
                <a:solidFill>
                  <a:srgbClr val="7D0000"/>
                </a:solidFill>
                <a:latin typeface="Inter"/>
                <a:ea typeface="Inter"/>
                <a:cs typeface="Inter"/>
                <a:sym typeface="Inter"/>
              </a:rPr>
              <a:t>,</a:t>
            </a:r>
            <a:r>
              <a:rPr lang="en-US" sz="2599">
                <a:solidFill>
                  <a:srgbClr val="7D0000"/>
                </a:solidFill>
                <a:latin typeface="Inter"/>
                <a:ea typeface="Inter"/>
                <a:cs typeface="Inter"/>
                <a:sym typeface="Inter"/>
              </a:rPr>
              <a:t> </a:t>
            </a:r>
            <a:r>
              <a:rPr lang="en-US" b="true" sz="2599">
                <a:solidFill>
                  <a:srgbClr val="7D0000"/>
                </a:solidFill>
                <a:latin typeface="Inter Bold"/>
                <a:ea typeface="Inter Bold"/>
                <a:cs typeface="Inter Bold"/>
                <a:sym typeface="Inter Bold"/>
              </a:rPr>
              <a:t>sementara kritik</a:t>
            </a:r>
            <a:r>
              <a:rPr lang="en-US" sz="2599">
                <a:solidFill>
                  <a:srgbClr val="7D0000"/>
                </a:solidFill>
                <a:latin typeface="Inter"/>
                <a:ea typeface="Inter"/>
                <a:cs typeface="Inter"/>
                <a:sym typeface="Inter"/>
              </a:rPr>
              <a:t> terutama datang dari kekhawatiran </a:t>
            </a:r>
            <a:r>
              <a:rPr lang="en-US" b="true" sz="2599">
                <a:solidFill>
                  <a:srgbClr val="7D0000"/>
                </a:solidFill>
                <a:latin typeface="Inter Bold"/>
                <a:ea typeface="Inter Bold"/>
                <a:cs typeface="Inter Bold"/>
                <a:sym typeface="Inter Bold"/>
              </a:rPr>
              <a:t>ketergantungan pada pemain asing</a:t>
            </a:r>
            <a:r>
              <a:rPr lang="en-US" sz="2599">
                <a:solidFill>
                  <a:srgbClr val="7D0000"/>
                </a:solidFill>
                <a:latin typeface="Inter"/>
                <a:ea typeface="Inter"/>
                <a:cs typeface="Inter"/>
                <a:sym typeface="Inter"/>
              </a:rPr>
              <a:t> dan seruan untuk memperbaiki </a:t>
            </a:r>
            <a:r>
              <a:rPr lang="en-US" b="true" sz="2599">
                <a:solidFill>
                  <a:srgbClr val="7D0000"/>
                </a:solidFill>
                <a:latin typeface="Inter Bold"/>
                <a:ea typeface="Inter Bold"/>
                <a:cs typeface="Inter Bold"/>
                <a:sym typeface="Inter Bold"/>
              </a:rPr>
              <a:t>pembinaan pemain lokal</a:t>
            </a:r>
            <a:r>
              <a:rPr lang="en-US" sz="2599">
                <a:solidFill>
                  <a:srgbClr val="7D0000"/>
                </a:solidFill>
                <a:latin typeface="Inter"/>
                <a:ea typeface="Inter"/>
                <a:cs typeface="Inter"/>
                <a:sym typeface="Inter"/>
              </a:rPr>
              <a:t>.</a:t>
            </a:r>
          </a:p>
        </p:txBody>
      </p:sp>
    </p:spTree>
  </p:cSld>
  <p:clrMapOvr>
    <a:masterClrMapping/>
  </p:clrMapOvr>
</p:sld>
</file>

<file path=ppt/slides/slide18.xml><?xml version="1.0" encoding="utf-8"?>
<p:sld xmlns:p="http://schemas.openxmlformats.org/presentationml/2006/main" xmlns:a="http://schemas.openxmlformats.org/drawingml/2006/main">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0">
            <a:off x="-2000100" y="1028700"/>
            <a:ext cx="6309208" cy="11988977"/>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10800000">
            <a:off x="13978892" y="1028700"/>
            <a:ext cx="6309208" cy="11988977"/>
            <a:chOff x="0" y="0"/>
            <a:chExt cx="406400" cy="772255"/>
          </a:xfrm>
        </p:grpSpPr>
        <p:sp>
          <p:nvSpPr>
            <p:cNvPr name="Freeform 6" id="6"/>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7" id="7"/>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sp>
        <p:nvSpPr>
          <p:cNvPr name="TextBox 8" id="8"/>
          <p:cNvSpPr txBox="true"/>
          <p:nvPr/>
        </p:nvSpPr>
        <p:spPr>
          <a:xfrm rot="0">
            <a:off x="2600066" y="-190500"/>
            <a:ext cx="13087868" cy="1600200"/>
          </a:xfrm>
          <a:prstGeom prst="rect">
            <a:avLst/>
          </a:prstGeom>
        </p:spPr>
        <p:txBody>
          <a:bodyPr anchor="t" rtlCol="false" tIns="0" lIns="0" bIns="0" rIns="0">
            <a:spAutoFit/>
          </a:bodyPr>
          <a:lstStyle/>
          <a:p>
            <a:pPr algn="ctr">
              <a:lnSpc>
                <a:spcPts val="12599"/>
              </a:lnSpc>
            </a:pPr>
            <a:r>
              <a:rPr lang="en-US" sz="9000">
                <a:solidFill>
                  <a:srgbClr val="FFDF09"/>
                </a:solidFill>
                <a:latin typeface="Sports World"/>
                <a:ea typeface="Sports World"/>
                <a:cs typeface="Sports World"/>
                <a:sym typeface="Sports World"/>
              </a:rPr>
              <a:t>SARAN</a:t>
            </a:r>
          </a:p>
        </p:txBody>
      </p:sp>
      <p:grpSp>
        <p:nvGrpSpPr>
          <p:cNvPr name="Group 9" id="9"/>
          <p:cNvGrpSpPr/>
          <p:nvPr/>
        </p:nvGrpSpPr>
        <p:grpSpPr>
          <a:xfrm rot="0">
            <a:off x="247370" y="1330072"/>
            <a:ext cx="17793260" cy="8738729"/>
            <a:chOff x="0" y="0"/>
            <a:chExt cx="4686291" cy="2301558"/>
          </a:xfrm>
        </p:grpSpPr>
        <p:sp>
          <p:nvSpPr>
            <p:cNvPr name="Freeform 10" id="10"/>
            <p:cNvSpPr/>
            <p:nvPr/>
          </p:nvSpPr>
          <p:spPr>
            <a:xfrm flipH="false" flipV="false" rot="0">
              <a:off x="0" y="0"/>
              <a:ext cx="4686291" cy="2301558"/>
            </a:xfrm>
            <a:custGeom>
              <a:avLst/>
              <a:gdLst/>
              <a:ahLst/>
              <a:cxnLst/>
              <a:rect r="r" b="b" t="t" l="l"/>
              <a:pathLst>
                <a:path h="2301558" w="4686291">
                  <a:moveTo>
                    <a:pt x="0" y="0"/>
                  </a:moveTo>
                  <a:lnTo>
                    <a:pt x="4686291" y="0"/>
                  </a:lnTo>
                  <a:lnTo>
                    <a:pt x="4686291" y="2301558"/>
                  </a:lnTo>
                  <a:lnTo>
                    <a:pt x="0" y="2301558"/>
                  </a:lnTo>
                  <a:close/>
                </a:path>
              </a:pathLst>
            </a:custGeom>
            <a:solidFill>
              <a:srgbClr val="FFFFFF"/>
            </a:solidFill>
          </p:spPr>
        </p:sp>
        <p:sp>
          <p:nvSpPr>
            <p:cNvPr name="TextBox 11" id="11"/>
            <p:cNvSpPr txBox="true"/>
            <p:nvPr/>
          </p:nvSpPr>
          <p:spPr>
            <a:xfrm>
              <a:off x="0" y="-57150"/>
              <a:ext cx="4686291" cy="2358708"/>
            </a:xfrm>
            <a:prstGeom prst="rect">
              <a:avLst/>
            </a:prstGeom>
          </p:spPr>
          <p:txBody>
            <a:bodyPr anchor="ctr" rtlCol="false" tIns="50800" lIns="50800" bIns="50800" rIns="50800"/>
            <a:lstStyle/>
            <a:p>
              <a:pPr algn="ctr">
                <a:lnSpc>
                  <a:spcPts val="3733"/>
                </a:lnSpc>
              </a:pPr>
            </a:p>
          </p:txBody>
        </p:sp>
      </p:grpSp>
      <p:grpSp>
        <p:nvGrpSpPr>
          <p:cNvPr name="Group 12" id="12"/>
          <p:cNvGrpSpPr/>
          <p:nvPr/>
        </p:nvGrpSpPr>
        <p:grpSpPr>
          <a:xfrm rot="-10800000">
            <a:off x="16805558" y="-5782494"/>
            <a:ext cx="5842809" cy="11102709"/>
            <a:chOff x="0" y="0"/>
            <a:chExt cx="406400" cy="772255"/>
          </a:xfrm>
        </p:grpSpPr>
        <p:sp>
          <p:nvSpPr>
            <p:cNvPr name="Freeform 13" id="1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4" id="1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15" id="15"/>
          <p:cNvGrpSpPr/>
          <p:nvPr/>
        </p:nvGrpSpPr>
        <p:grpSpPr>
          <a:xfrm rot="0">
            <a:off x="-3985693" y="-6478928"/>
            <a:ext cx="5842809" cy="11102709"/>
            <a:chOff x="0" y="0"/>
            <a:chExt cx="406400" cy="772255"/>
          </a:xfrm>
        </p:grpSpPr>
        <p:sp>
          <p:nvSpPr>
            <p:cNvPr name="Freeform 16" id="16"/>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7" id="17"/>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sp>
        <p:nvSpPr>
          <p:cNvPr name="TextBox 18" id="18"/>
          <p:cNvSpPr txBox="true"/>
          <p:nvPr/>
        </p:nvSpPr>
        <p:spPr>
          <a:xfrm rot="0">
            <a:off x="247370" y="1510398"/>
            <a:ext cx="17654983" cy="9200007"/>
          </a:xfrm>
          <a:prstGeom prst="rect">
            <a:avLst/>
          </a:prstGeom>
        </p:spPr>
        <p:txBody>
          <a:bodyPr anchor="t" rtlCol="false" tIns="0" lIns="0" bIns="0" rIns="0">
            <a:spAutoFit/>
          </a:bodyPr>
          <a:lstStyle/>
          <a:p>
            <a:pPr algn="just" marL="518160" indent="-259080" lvl="1">
              <a:lnSpc>
                <a:spcPts val="3864"/>
              </a:lnSpc>
              <a:buFont typeface="Arial"/>
              <a:buChar char="•"/>
            </a:pPr>
            <a:r>
              <a:rPr lang="en-US" b="true" sz="2400">
                <a:solidFill>
                  <a:srgbClr val="7D0000"/>
                </a:solidFill>
                <a:latin typeface="Inter Bold"/>
                <a:ea typeface="Inter Bold"/>
                <a:cs typeface="Inter Bold"/>
                <a:sym typeface="Inter Bold"/>
              </a:rPr>
              <a:t>Pembinaan Pemain Lokal : </a:t>
            </a:r>
            <a:r>
              <a:rPr lang="en-US" sz="2400">
                <a:solidFill>
                  <a:srgbClr val="7D0000"/>
                </a:solidFill>
                <a:latin typeface="Inter"/>
                <a:ea typeface="Inter"/>
                <a:cs typeface="Inter"/>
                <a:sym typeface="Inter"/>
              </a:rPr>
              <a:t>PSSI perlu meningkatkan program pembinaan usia muda dengan menyediakan fasilitas, pelatihan, dan kompetisi yang berkualitas. Pemerintah dapat mendukung melalui pendanaan dan kebijakan untuk memastikan pemain lokal memiliki peluang yang sama untuk berkembang seperti pemain asing.</a:t>
            </a:r>
          </a:p>
          <a:p>
            <a:pPr algn="just" marL="518160" indent="-259080" lvl="1">
              <a:lnSpc>
                <a:spcPts val="3864"/>
              </a:lnSpc>
              <a:buFont typeface="Arial"/>
              <a:buChar char="•"/>
            </a:pPr>
            <a:r>
              <a:rPr lang="en-US" b="true" sz="2400">
                <a:solidFill>
                  <a:srgbClr val="7D0000"/>
                </a:solidFill>
                <a:latin typeface="Inter Bold"/>
                <a:ea typeface="Inter Bold"/>
                <a:cs typeface="Inter Bold"/>
                <a:sym typeface="Inter Bold"/>
              </a:rPr>
              <a:t>Keseimbangan Kebijakan Naturalisasi :</a:t>
            </a:r>
            <a:r>
              <a:rPr lang="en-US" sz="2400">
                <a:solidFill>
                  <a:srgbClr val="7D0000"/>
                </a:solidFill>
                <a:latin typeface="Inter"/>
                <a:ea typeface="Inter"/>
                <a:cs typeface="Inter"/>
                <a:sym typeface="Inter"/>
              </a:rPr>
              <a:t> Kebijakan naturalisasi sebaiknya tidak menjadi solusi utama, melainkan pelengkap strategi jangka panjang. PSSI harus tetap memprioritaskan pembinaan pemain lokal sebagai tulang punggung tim nasional sambil menggunakan pemain naturalisasi untuk memperkuat posisi tertentu yang masih kekurangan talenta.</a:t>
            </a:r>
          </a:p>
          <a:p>
            <a:pPr algn="just" marL="518160" indent="-259080" lvl="1">
              <a:lnSpc>
                <a:spcPts val="3864"/>
              </a:lnSpc>
              <a:buFont typeface="Arial"/>
              <a:buChar char="•"/>
            </a:pPr>
            <a:r>
              <a:rPr lang="en-US" b="true" sz="2400">
                <a:solidFill>
                  <a:srgbClr val="7D0000"/>
                </a:solidFill>
                <a:latin typeface="Inter Bold"/>
                <a:ea typeface="Inter Bold"/>
                <a:cs typeface="Inter Bold"/>
                <a:sym typeface="Inter Bold"/>
              </a:rPr>
              <a:t>Peningkatan Transparansi Kebijakan Naturalisasi :</a:t>
            </a:r>
            <a:r>
              <a:rPr lang="en-US" sz="2400">
                <a:solidFill>
                  <a:srgbClr val="7D0000"/>
                </a:solidFill>
                <a:latin typeface="Inter"/>
                <a:ea typeface="Inter"/>
                <a:cs typeface="Inter"/>
                <a:sym typeface="Inter"/>
              </a:rPr>
              <a:t> Transparansi dalam proses naturalisasi, termasuk alasan memilih pemain tertentu dan dampaknya terhadap tim, akan membantu meredam kritik publik. PSSI dapat mengkomunikasikan tujuan strategis serta kebijakan ini kepada masyarakat dengan lebih jelas. Dan membuat masyarakat lebih terdukasi tentang alasan naturalisasi dan dampaknya dapat memperkuat dukungan terhadap kebijakan ini.</a:t>
            </a:r>
          </a:p>
          <a:p>
            <a:pPr algn="just" marL="518160" indent="-259080" lvl="1">
              <a:lnSpc>
                <a:spcPts val="3864"/>
              </a:lnSpc>
              <a:buFont typeface="Arial"/>
              <a:buChar char="•"/>
            </a:pPr>
            <a:r>
              <a:rPr lang="en-US" b="true" sz="2400">
                <a:solidFill>
                  <a:srgbClr val="7D0000"/>
                </a:solidFill>
                <a:latin typeface="Inter Bold"/>
                <a:ea typeface="Inter Bold"/>
                <a:cs typeface="Inter Bold"/>
                <a:sym typeface="Inter Bold"/>
              </a:rPr>
              <a:t>Pemanfaatan Pemain Naturalisasi sebagai Mentor Pemain Muda:</a:t>
            </a:r>
            <a:r>
              <a:rPr lang="en-US" sz="2400">
                <a:solidFill>
                  <a:srgbClr val="7D0000"/>
                </a:solidFill>
                <a:latin typeface="Inter"/>
                <a:ea typeface="Inter"/>
                <a:cs typeface="Inter"/>
                <a:sym typeface="Inter"/>
              </a:rPr>
              <a:t> Pelatih dapat mengoptimalkan kehadiran pemain naturalisasi dengan mendorong mereka menjadi mentor bagi pemain muda lokal, sehingga pengalaman dan keterampilan mereka dapat ditransfer kepada generasi berikutnya.</a:t>
            </a:r>
          </a:p>
          <a:p>
            <a:pPr algn="just" marL="518160" indent="-259080" lvl="1">
              <a:lnSpc>
                <a:spcPts val="3864"/>
              </a:lnSpc>
              <a:buFont typeface="Arial"/>
              <a:buChar char="•"/>
            </a:pPr>
            <a:r>
              <a:rPr lang="en-US" b="true" sz="2400">
                <a:solidFill>
                  <a:srgbClr val="7D0000"/>
                </a:solidFill>
                <a:latin typeface="Inter Bold"/>
                <a:ea typeface="Inter Bold"/>
                <a:cs typeface="Inter Bold"/>
                <a:sym typeface="Inter Bold"/>
              </a:rPr>
              <a:t>Kolaborasi Pemerintah dan PSSI : </a:t>
            </a:r>
            <a:r>
              <a:rPr lang="en-US" sz="2400">
                <a:solidFill>
                  <a:srgbClr val="7D0000"/>
                </a:solidFill>
                <a:latin typeface="Inter"/>
                <a:ea typeface="Inter"/>
                <a:cs typeface="Inter"/>
                <a:sym typeface="Inter"/>
              </a:rPr>
              <a:t>Pemerintah dapat mendukung pembinaan pemain lokal dengan meningkatkan anggaran pengembangan olahraga, memperbaiki infrastruktur sepak bola, dan memastikan pemerataan akses pelatihan di seluruh daerah.</a:t>
            </a:r>
          </a:p>
          <a:p>
            <a:pPr algn="just">
              <a:lnSpc>
                <a:spcPts val="3864"/>
              </a:lnSpc>
            </a:pPr>
          </a:p>
          <a:p>
            <a:pPr algn="just">
              <a:lnSpc>
                <a:spcPts val="3864"/>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2978913"/>
            <a:chOff x="0" y="0"/>
            <a:chExt cx="24384000" cy="3971884"/>
          </a:xfrm>
        </p:grpSpPr>
        <p:pic>
          <p:nvPicPr>
            <p:cNvPr name="Picture 3" id="3"/>
            <p:cNvPicPr>
              <a:picLocks noChangeAspect="true"/>
            </p:cNvPicPr>
            <p:nvPr/>
          </p:nvPicPr>
          <p:blipFill>
            <a:blip r:embed="rId2"/>
            <a:srcRect l="0" t="37836" r="0" b="37836"/>
            <a:stretch>
              <a:fillRect/>
            </a:stretch>
          </p:blipFill>
          <p:spPr>
            <a:xfrm flipH="false" flipV="false">
              <a:off x="0" y="0"/>
              <a:ext cx="24384000" cy="3971884"/>
            </a:xfrm>
            <a:prstGeom prst="rect">
              <a:avLst/>
            </a:prstGeom>
          </p:spPr>
        </p:pic>
      </p:grpSp>
      <p:grpSp>
        <p:nvGrpSpPr>
          <p:cNvPr name="Group 4" id="4"/>
          <p:cNvGrpSpPr/>
          <p:nvPr/>
        </p:nvGrpSpPr>
        <p:grpSpPr>
          <a:xfrm rot="5400000">
            <a:off x="8055163" y="-7617712"/>
            <a:ext cx="1427581" cy="21025980"/>
            <a:chOff x="0" y="0"/>
            <a:chExt cx="423189" cy="6232896"/>
          </a:xfrm>
        </p:grpSpPr>
        <p:sp>
          <p:nvSpPr>
            <p:cNvPr name="Freeform 5" id="5"/>
            <p:cNvSpPr/>
            <p:nvPr/>
          </p:nvSpPr>
          <p:spPr>
            <a:xfrm flipH="false" flipV="false" rot="0">
              <a:off x="0" y="0"/>
              <a:ext cx="423189" cy="6232896"/>
            </a:xfrm>
            <a:custGeom>
              <a:avLst/>
              <a:gdLst/>
              <a:ahLst/>
              <a:cxnLst/>
              <a:rect r="r" b="b" t="t" l="l"/>
              <a:pathLst>
                <a:path h="6232896" w="423189">
                  <a:moveTo>
                    <a:pt x="0" y="0"/>
                  </a:moveTo>
                  <a:lnTo>
                    <a:pt x="219989" y="0"/>
                  </a:lnTo>
                  <a:lnTo>
                    <a:pt x="423189" y="3116448"/>
                  </a:lnTo>
                  <a:lnTo>
                    <a:pt x="219989" y="6232896"/>
                  </a:lnTo>
                  <a:lnTo>
                    <a:pt x="0" y="6232896"/>
                  </a:lnTo>
                  <a:lnTo>
                    <a:pt x="203200" y="311644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6" id="6"/>
            <p:cNvSpPr txBox="true"/>
            <p:nvPr/>
          </p:nvSpPr>
          <p:spPr>
            <a:xfrm>
              <a:off x="177800" y="-57150"/>
              <a:ext cx="169189" cy="6290046"/>
            </a:xfrm>
            <a:prstGeom prst="rect">
              <a:avLst/>
            </a:prstGeom>
          </p:spPr>
          <p:txBody>
            <a:bodyPr anchor="ctr" rtlCol="false" tIns="50800" lIns="50800" bIns="50800" rIns="50800"/>
            <a:lstStyle/>
            <a:p>
              <a:pPr algn="ctr">
                <a:lnSpc>
                  <a:spcPts val="3733"/>
                </a:lnSpc>
              </a:pPr>
            </a:p>
          </p:txBody>
        </p:sp>
      </p:grpSp>
      <p:sp>
        <p:nvSpPr>
          <p:cNvPr name="Freeform 7" id="7"/>
          <p:cNvSpPr/>
          <p:nvPr/>
        </p:nvSpPr>
        <p:spPr>
          <a:xfrm flipH="false" flipV="false" rot="-4467508">
            <a:off x="13776337" y="4445785"/>
            <a:ext cx="4576679" cy="6400950"/>
          </a:xfrm>
          <a:custGeom>
            <a:avLst/>
            <a:gdLst/>
            <a:ahLst/>
            <a:cxnLst/>
            <a:rect r="r" b="b" t="t" l="l"/>
            <a:pathLst>
              <a:path h="6400950" w="4576679">
                <a:moveTo>
                  <a:pt x="0" y="0"/>
                </a:moveTo>
                <a:lnTo>
                  <a:pt x="4576679" y="0"/>
                </a:lnTo>
                <a:lnTo>
                  <a:pt x="4576679" y="6400950"/>
                </a:lnTo>
                <a:lnTo>
                  <a:pt x="0" y="6400950"/>
                </a:lnTo>
                <a:lnTo>
                  <a:pt x="0" y="0"/>
                </a:lnTo>
                <a:close/>
              </a:path>
            </a:pathLst>
          </a:custGeom>
          <a:blipFill>
            <a:blip r:embed="rId3">
              <a:alphaModFix amt="10999"/>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334613" y="4789333"/>
            <a:ext cx="7618773" cy="1258721"/>
          </a:xfrm>
          <a:prstGeom prst="rect">
            <a:avLst/>
          </a:prstGeom>
        </p:spPr>
        <p:txBody>
          <a:bodyPr anchor="t" rtlCol="false" tIns="0" lIns="0" bIns="0" rIns="0">
            <a:spAutoFit/>
          </a:bodyPr>
          <a:lstStyle/>
          <a:p>
            <a:pPr algn="l">
              <a:lnSpc>
                <a:spcPts val="9923"/>
              </a:lnSpc>
            </a:pPr>
            <a:r>
              <a:rPr lang="en-US" sz="7088">
                <a:solidFill>
                  <a:srgbClr val="FFFFFF"/>
                </a:solidFill>
                <a:latin typeface="Sports World"/>
                <a:ea typeface="Sports World"/>
                <a:cs typeface="Sports World"/>
                <a:sym typeface="Sports World"/>
              </a:rPr>
              <a:t>TERIMA KASIH</a:t>
            </a:r>
          </a:p>
        </p:txBody>
      </p:sp>
      <p:sp>
        <p:nvSpPr>
          <p:cNvPr name="TextBox 9" id="9"/>
          <p:cNvSpPr txBox="true"/>
          <p:nvPr/>
        </p:nvSpPr>
        <p:spPr>
          <a:xfrm rot="0">
            <a:off x="1028700" y="6010641"/>
            <a:ext cx="17596422" cy="2039662"/>
          </a:xfrm>
          <a:prstGeom prst="rect">
            <a:avLst/>
          </a:prstGeom>
        </p:spPr>
        <p:txBody>
          <a:bodyPr anchor="t" rtlCol="false" tIns="0" lIns="0" bIns="0" rIns="0">
            <a:spAutoFit/>
          </a:bodyPr>
          <a:lstStyle/>
          <a:p>
            <a:pPr algn="l">
              <a:lnSpc>
                <a:spcPts val="16061"/>
              </a:lnSpc>
            </a:pPr>
            <a:r>
              <a:rPr lang="en-US" sz="11472">
                <a:solidFill>
                  <a:srgbClr val="FFDF09"/>
                </a:solidFill>
                <a:latin typeface="Sports World"/>
                <a:ea typeface="Sports World"/>
                <a:cs typeface="Sports World"/>
                <a:sym typeface="Sports World"/>
              </a:rPr>
              <a:t>SALAM SEPAK BOLA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10800000">
            <a:off x="11938754" y="-333362"/>
            <a:ext cx="5842809" cy="11102709"/>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0">
            <a:off x="11077461" y="-5525935"/>
            <a:ext cx="5842809" cy="21324066"/>
            <a:chOff x="0" y="0"/>
            <a:chExt cx="7790412" cy="28432088"/>
          </a:xfrm>
        </p:grpSpPr>
        <p:grpSp>
          <p:nvGrpSpPr>
            <p:cNvPr name="Group 6" id="6"/>
            <p:cNvGrpSpPr/>
            <p:nvPr/>
          </p:nvGrpSpPr>
          <p:grpSpPr>
            <a:xfrm rot="-10800000">
              <a:off x="0" y="13628477"/>
              <a:ext cx="7790412" cy="14803611"/>
              <a:chOff x="0" y="0"/>
              <a:chExt cx="406400" cy="772255"/>
            </a:xfrm>
          </p:grpSpPr>
          <p:sp>
            <p:nvSpPr>
              <p:cNvPr name="Freeform 7" id="7"/>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8" id="8"/>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9" id="9"/>
            <p:cNvGrpSpPr/>
            <p:nvPr/>
          </p:nvGrpSpPr>
          <p:grpSpPr>
            <a:xfrm rot="-10800000">
              <a:off x="0" y="0"/>
              <a:ext cx="7790412" cy="14803611"/>
              <a:chOff x="0" y="0"/>
              <a:chExt cx="406400" cy="772255"/>
            </a:xfrm>
          </p:grpSpPr>
          <p:sp>
            <p:nvSpPr>
              <p:cNvPr name="Freeform 10" id="10"/>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1" id="11"/>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sp>
        <p:nvSpPr>
          <p:cNvPr name="Freeform 12" id="12"/>
          <p:cNvSpPr/>
          <p:nvPr/>
        </p:nvSpPr>
        <p:spPr>
          <a:xfrm flipH="false" flipV="false" rot="5400000">
            <a:off x="7066040" y="4582376"/>
            <a:ext cx="10301804" cy="1107444"/>
          </a:xfrm>
          <a:custGeom>
            <a:avLst/>
            <a:gdLst/>
            <a:ahLst/>
            <a:cxnLst/>
            <a:rect r="r" b="b" t="t" l="l"/>
            <a:pathLst>
              <a:path h="1107444" w="10301804">
                <a:moveTo>
                  <a:pt x="0" y="0"/>
                </a:moveTo>
                <a:lnTo>
                  <a:pt x="10301804" y="0"/>
                </a:lnTo>
                <a:lnTo>
                  <a:pt x="10301804" y="1107444"/>
                </a:lnTo>
                <a:lnTo>
                  <a:pt x="0" y="1107444"/>
                </a:lnTo>
                <a:lnTo>
                  <a:pt x="0" y="0"/>
                </a:lnTo>
                <a:close/>
              </a:path>
            </a:pathLst>
          </a:custGeom>
          <a:blipFill>
            <a:blip r:embed="rId2"/>
            <a:stretch>
              <a:fillRect l="0" t="0" r="0" b="0"/>
            </a:stretch>
          </a:blipFill>
        </p:spPr>
      </p:sp>
      <p:grpSp>
        <p:nvGrpSpPr>
          <p:cNvPr name="Group 13" id="13"/>
          <p:cNvGrpSpPr/>
          <p:nvPr/>
        </p:nvGrpSpPr>
        <p:grpSpPr>
          <a:xfrm rot="0">
            <a:off x="12770664" y="-14804"/>
            <a:ext cx="5626683" cy="10301804"/>
            <a:chOff x="0" y="0"/>
            <a:chExt cx="7502244" cy="13735738"/>
          </a:xfrm>
        </p:grpSpPr>
        <p:pic>
          <p:nvPicPr>
            <p:cNvPr name="Picture 14" id="14"/>
            <p:cNvPicPr>
              <a:picLocks noChangeAspect="true"/>
            </p:cNvPicPr>
            <p:nvPr/>
          </p:nvPicPr>
          <p:blipFill>
            <a:blip r:embed="rId3"/>
            <a:srcRect l="15863" t="0" r="15863" b="0"/>
            <a:stretch>
              <a:fillRect/>
            </a:stretch>
          </p:blipFill>
          <p:spPr>
            <a:xfrm flipH="false" flipV="false">
              <a:off x="0" y="0"/>
              <a:ext cx="7502244" cy="13735738"/>
            </a:xfrm>
            <a:prstGeom prst="rect">
              <a:avLst/>
            </a:prstGeom>
          </p:spPr>
        </p:pic>
      </p:grpSp>
      <p:sp>
        <p:nvSpPr>
          <p:cNvPr name="TextBox 15" id="15"/>
          <p:cNvSpPr txBox="true"/>
          <p:nvPr/>
        </p:nvSpPr>
        <p:spPr>
          <a:xfrm rot="0">
            <a:off x="1028700" y="479426"/>
            <a:ext cx="9774879" cy="1508126"/>
          </a:xfrm>
          <a:prstGeom prst="rect">
            <a:avLst/>
          </a:prstGeom>
        </p:spPr>
        <p:txBody>
          <a:bodyPr anchor="t" rtlCol="false" tIns="0" lIns="0" bIns="0" rIns="0">
            <a:spAutoFit/>
          </a:bodyPr>
          <a:lstStyle/>
          <a:p>
            <a:pPr algn="l">
              <a:lnSpc>
                <a:spcPts val="11899"/>
              </a:lnSpc>
            </a:pPr>
            <a:r>
              <a:rPr lang="en-US" sz="8499">
                <a:solidFill>
                  <a:srgbClr val="FFFFFF"/>
                </a:solidFill>
                <a:latin typeface="Sports World"/>
                <a:ea typeface="Sports World"/>
                <a:cs typeface="Sports World"/>
                <a:sym typeface="Sports World"/>
              </a:rPr>
              <a:t>LATAR</a:t>
            </a:r>
          </a:p>
        </p:txBody>
      </p:sp>
      <p:sp>
        <p:nvSpPr>
          <p:cNvPr name="TextBox 16" id="16"/>
          <p:cNvSpPr txBox="true"/>
          <p:nvPr/>
        </p:nvSpPr>
        <p:spPr>
          <a:xfrm rot="0">
            <a:off x="1028700" y="1675070"/>
            <a:ext cx="9774879" cy="1508126"/>
          </a:xfrm>
          <a:prstGeom prst="rect">
            <a:avLst/>
          </a:prstGeom>
        </p:spPr>
        <p:txBody>
          <a:bodyPr anchor="t" rtlCol="false" tIns="0" lIns="0" bIns="0" rIns="0">
            <a:spAutoFit/>
          </a:bodyPr>
          <a:lstStyle/>
          <a:p>
            <a:pPr algn="l">
              <a:lnSpc>
                <a:spcPts val="11899"/>
              </a:lnSpc>
            </a:pPr>
            <a:r>
              <a:rPr lang="en-US" sz="8499">
                <a:solidFill>
                  <a:srgbClr val="FFDF09"/>
                </a:solidFill>
                <a:latin typeface="Sports World"/>
                <a:ea typeface="Sports World"/>
                <a:cs typeface="Sports World"/>
                <a:sym typeface="Sports World"/>
              </a:rPr>
              <a:t>BELAKANG</a:t>
            </a:r>
          </a:p>
        </p:txBody>
      </p:sp>
      <p:sp>
        <p:nvSpPr>
          <p:cNvPr name="TextBox 17" id="17"/>
          <p:cNvSpPr txBox="true"/>
          <p:nvPr/>
        </p:nvSpPr>
        <p:spPr>
          <a:xfrm rot="0">
            <a:off x="1028700" y="2869128"/>
            <a:ext cx="10634520" cy="7432675"/>
          </a:xfrm>
          <a:prstGeom prst="rect">
            <a:avLst/>
          </a:prstGeom>
        </p:spPr>
        <p:txBody>
          <a:bodyPr anchor="t" rtlCol="false" tIns="0" lIns="0" bIns="0" rIns="0">
            <a:spAutoFit/>
          </a:bodyPr>
          <a:lstStyle/>
          <a:p>
            <a:pPr algn="just">
              <a:lnSpc>
                <a:spcPts val="3499"/>
              </a:lnSpc>
            </a:pPr>
          </a:p>
          <a:p>
            <a:pPr algn="just">
              <a:lnSpc>
                <a:spcPts val="3499"/>
              </a:lnSpc>
            </a:pPr>
            <a:r>
              <a:rPr lang="en-US" sz="2499" b="true">
                <a:solidFill>
                  <a:srgbClr val="FFFFFF"/>
                </a:solidFill>
                <a:latin typeface="Inter Bold"/>
                <a:ea typeface="Inter Bold"/>
                <a:cs typeface="Inter Bold"/>
                <a:sym typeface="Inter Bold"/>
              </a:rPr>
              <a:t>Pada bulan September,</a:t>
            </a:r>
            <a:r>
              <a:rPr lang="en-US" sz="2499">
                <a:solidFill>
                  <a:srgbClr val="FFFFFF"/>
                </a:solidFill>
                <a:latin typeface="Inter"/>
                <a:ea typeface="Inter"/>
                <a:cs typeface="Inter"/>
                <a:sym typeface="Inter"/>
              </a:rPr>
              <a:t> saat Timnas Indonesia mulai berlaga di babak ketiga kualifikasi Piala dunia 2026, isu </a:t>
            </a:r>
            <a:r>
              <a:rPr lang="en-US" sz="2499" b="true">
                <a:solidFill>
                  <a:srgbClr val="FFFFFF"/>
                </a:solidFill>
                <a:latin typeface="Inter Bold"/>
                <a:ea typeface="Inter Bold"/>
                <a:cs typeface="Inter Bold"/>
                <a:sym typeface="Inter Bold"/>
              </a:rPr>
              <a:t>naturalisasi pemain </a:t>
            </a:r>
            <a:r>
              <a:rPr lang="en-US" sz="2499">
                <a:solidFill>
                  <a:srgbClr val="FFFFFF"/>
                </a:solidFill>
                <a:latin typeface="Inter"/>
                <a:ea typeface="Inter"/>
                <a:cs typeface="Inter"/>
                <a:sym typeface="Inter"/>
              </a:rPr>
              <a:t>menjadi perbincangan hangat. Kebijakan ini bertujuan meningkatkan performa tim keturunan sebagai Warga Negara Indonesia (WNI).</a:t>
            </a:r>
          </a:p>
          <a:p>
            <a:pPr algn="just">
              <a:lnSpc>
                <a:spcPts val="3499"/>
              </a:lnSpc>
            </a:pPr>
          </a:p>
          <a:p>
            <a:pPr algn="just">
              <a:lnSpc>
                <a:spcPts val="3499"/>
              </a:lnSpc>
            </a:pPr>
            <a:r>
              <a:rPr lang="en-US" sz="2499">
                <a:solidFill>
                  <a:srgbClr val="FFFFFF"/>
                </a:solidFill>
                <a:latin typeface="Inter"/>
                <a:ea typeface="Inter"/>
                <a:cs typeface="Inter"/>
                <a:sym typeface="Inter"/>
              </a:rPr>
              <a:t>Meskipun dianggap strategis untuk meningkatkan kualitas permainan, naturalisasi memicu pro dan kontra. Sebagian mendukungnya sebagai upaya mendongkrak prestasi, sementara yang lain mengkritik karena dianggap mengabaikan pembinaan pemain lokal.</a:t>
            </a:r>
          </a:p>
          <a:p>
            <a:pPr algn="just">
              <a:lnSpc>
                <a:spcPts val="3499"/>
              </a:lnSpc>
            </a:pPr>
          </a:p>
          <a:p>
            <a:pPr algn="just">
              <a:lnSpc>
                <a:spcPts val="3499"/>
              </a:lnSpc>
            </a:pPr>
            <a:r>
              <a:rPr lang="en-US" sz="2499">
                <a:solidFill>
                  <a:srgbClr val="FFFFFF"/>
                </a:solidFill>
                <a:latin typeface="Inter"/>
                <a:ea typeface="Inter"/>
                <a:cs typeface="Inter"/>
                <a:sym typeface="Inter"/>
              </a:rPr>
              <a:t>Diskusi ini ramai di Twitter (X), mencerminkan opini publik yang beragam. Analisis sentimen terhadap percakapan ini dapat memberikan wawasan penting bagi pemangku kebijakan untuk menyusun strategi sepak bola nasional yang lebih baik.</a:t>
            </a:r>
          </a:p>
          <a:p>
            <a:pPr algn="just">
              <a:lnSpc>
                <a:spcPts val="3499"/>
              </a:lnSpc>
            </a:pPr>
          </a:p>
          <a:p>
            <a:pPr algn="just">
              <a:lnSpc>
                <a:spcPts val="349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0">
            <a:off x="-2003663" y="-705483"/>
            <a:ext cx="6309208" cy="11988977"/>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10800000">
            <a:off x="13975328" y="-705483"/>
            <a:ext cx="6309208" cy="11988977"/>
            <a:chOff x="0" y="0"/>
            <a:chExt cx="406400" cy="772255"/>
          </a:xfrm>
        </p:grpSpPr>
        <p:sp>
          <p:nvSpPr>
            <p:cNvPr name="Freeform 6" id="6"/>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7" id="7"/>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sp>
        <p:nvSpPr>
          <p:cNvPr name="TextBox 8" id="8"/>
          <p:cNvSpPr txBox="true"/>
          <p:nvPr/>
        </p:nvSpPr>
        <p:spPr>
          <a:xfrm rot="0">
            <a:off x="1576364" y="1016082"/>
            <a:ext cx="14827324" cy="1699260"/>
          </a:xfrm>
          <a:prstGeom prst="rect">
            <a:avLst/>
          </a:prstGeom>
        </p:spPr>
        <p:txBody>
          <a:bodyPr anchor="t" rtlCol="false" tIns="0" lIns="0" bIns="0" rIns="0">
            <a:spAutoFit/>
          </a:bodyPr>
          <a:lstStyle/>
          <a:p>
            <a:pPr algn="ctr">
              <a:lnSpc>
                <a:spcPts val="13439"/>
              </a:lnSpc>
            </a:pPr>
            <a:r>
              <a:rPr lang="en-US" sz="9600">
                <a:solidFill>
                  <a:srgbClr val="FFDF09"/>
                </a:solidFill>
                <a:latin typeface="Sports World"/>
                <a:ea typeface="Sports World"/>
                <a:cs typeface="Sports World"/>
                <a:sym typeface="Sports World"/>
              </a:rPr>
              <a:t>RUMUSAN MASALAH</a:t>
            </a:r>
          </a:p>
        </p:txBody>
      </p:sp>
      <p:grpSp>
        <p:nvGrpSpPr>
          <p:cNvPr name="Group 9" id="9"/>
          <p:cNvGrpSpPr/>
          <p:nvPr/>
        </p:nvGrpSpPr>
        <p:grpSpPr>
          <a:xfrm rot="0">
            <a:off x="2376388" y="3105867"/>
            <a:ext cx="13535224" cy="3000344"/>
            <a:chOff x="0" y="0"/>
            <a:chExt cx="3564833" cy="790214"/>
          </a:xfrm>
        </p:grpSpPr>
        <p:sp>
          <p:nvSpPr>
            <p:cNvPr name="Freeform 10" id="10"/>
            <p:cNvSpPr/>
            <p:nvPr/>
          </p:nvSpPr>
          <p:spPr>
            <a:xfrm flipH="false" flipV="false" rot="0">
              <a:off x="0" y="0"/>
              <a:ext cx="3564833" cy="790214"/>
            </a:xfrm>
            <a:custGeom>
              <a:avLst/>
              <a:gdLst/>
              <a:ahLst/>
              <a:cxnLst/>
              <a:rect r="r" b="b" t="t" l="l"/>
              <a:pathLst>
                <a:path h="790214" w="3564833">
                  <a:moveTo>
                    <a:pt x="0" y="0"/>
                  </a:moveTo>
                  <a:lnTo>
                    <a:pt x="3564833" y="0"/>
                  </a:lnTo>
                  <a:lnTo>
                    <a:pt x="3564833" y="790214"/>
                  </a:lnTo>
                  <a:lnTo>
                    <a:pt x="0" y="790214"/>
                  </a:lnTo>
                  <a:close/>
                </a:path>
              </a:pathLst>
            </a:custGeom>
            <a:solidFill>
              <a:srgbClr val="FFDF09"/>
            </a:solidFill>
          </p:spPr>
        </p:sp>
        <p:sp>
          <p:nvSpPr>
            <p:cNvPr name="TextBox 11" id="11"/>
            <p:cNvSpPr txBox="true"/>
            <p:nvPr/>
          </p:nvSpPr>
          <p:spPr>
            <a:xfrm>
              <a:off x="0" y="-57150"/>
              <a:ext cx="3564833" cy="847364"/>
            </a:xfrm>
            <a:prstGeom prst="rect">
              <a:avLst/>
            </a:prstGeom>
          </p:spPr>
          <p:txBody>
            <a:bodyPr anchor="ctr" rtlCol="false" tIns="50800" lIns="50800" bIns="50800" rIns="50800"/>
            <a:lstStyle/>
            <a:p>
              <a:pPr algn="ctr">
                <a:lnSpc>
                  <a:spcPts val="3733"/>
                </a:lnSpc>
              </a:pPr>
            </a:p>
          </p:txBody>
        </p:sp>
      </p:grpSp>
      <p:grpSp>
        <p:nvGrpSpPr>
          <p:cNvPr name="Group 12" id="12"/>
          <p:cNvGrpSpPr/>
          <p:nvPr/>
        </p:nvGrpSpPr>
        <p:grpSpPr>
          <a:xfrm rot="0">
            <a:off x="2376388" y="6306235"/>
            <a:ext cx="6679370" cy="1342893"/>
            <a:chOff x="0" y="0"/>
            <a:chExt cx="1759176" cy="353684"/>
          </a:xfrm>
        </p:grpSpPr>
        <p:sp>
          <p:nvSpPr>
            <p:cNvPr name="Freeform 13" id="13"/>
            <p:cNvSpPr/>
            <p:nvPr/>
          </p:nvSpPr>
          <p:spPr>
            <a:xfrm flipH="false" flipV="false" rot="0">
              <a:off x="0" y="0"/>
              <a:ext cx="1759176" cy="353684"/>
            </a:xfrm>
            <a:custGeom>
              <a:avLst/>
              <a:gdLst/>
              <a:ahLst/>
              <a:cxnLst/>
              <a:rect r="r" b="b" t="t" l="l"/>
              <a:pathLst>
                <a:path h="353684" w="1759176">
                  <a:moveTo>
                    <a:pt x="0" y="0"/>
                  </a:moveTo>
                  <a:lnTo>
                    <a:pt x="1759176" y="0"/>
                  </a:lnTo>
                  <a:lnTo>
                    <a:pt x="1759176" y="353684"/>
                  </a:lnTo>
                  <a:lnTo>
                    <a:pt x="0" y="353684"/>
                  </a:lnTo>
                  <a:close/>
                </a:path>
              </a:pathLst>
            </a:custGeom>
            <a:solidFill>
              <a:srgbClr val="FFFFFF"/>
            </a:solidFill>
          </p:spPr>
        </p:sp>
        <p:sp>
          <p:nvSpPr>
            <p:cNvPr name="TextBox 14" id="14"/>
            <p:cNvSpPr txBox="true"/>
            <p:nvPr/>
          </p:nvSpPr>
          <p:spPr>
            <a:xfrm>
              <a:off x="0" y="-57150"/>
              <a:ext cx="1759176" cy="410834"/>
            </a:xfrm>
            <a:prstGeom prst="rect">
              <a:avLst/>
            </a:prstGeom>
          </p:spPr>
          <p:txBody>
            <a:bodyPr anchor="ctr" rtlCol="false" tIns="50800" lIns="50800" bIns="50800" rIns="50800"/>
            <a:lstStyle/>
            <a:p>
              <a:pPr algn="ctr">
                <a:lnSpc>
                  <a:spcPts val="3733"/>
                </a:lnSpc>
              </a:pPr>
            </a:p>
          </p:txBody>
        </p:sp>
      </p:grpSp>
      <p:grpSp>
        <p:nvGrpSpPr>
          <p:cNvPr name="Group 15" id="15"/>
          <p:cNvGrpSpPr/>
          <p:nvPr/>
        </p:nvGrpSpPr>
        <p:grpSpPr>
          <a:xfrm rot="0">
            <a:off x="9232242" y="6306235"/>
            <a:ext cx="6679370" cy="2804690"/>
            <a:chOff x="0" y="0"/>
            <a:chExt cx="1759176" cy="738684"/>
          </a:xfrm>
        </p:grpSpPr>
        <p:sp>
          <p:nvSpPr>
            <p:cNvPr name="Freeform 16" id="16"/>
            <p:cNvSpPr/>
            <p:nvPr/>
          </p:nvSpPr>
          <p:spPr>
            <a:xfrm flipH="false" flipV="false" rot="0">
              <a:off x="0" y="0"/>
              <a:ext cx="1759176" cy="738684"/>
            </a:xfrm>
            <a:custGeom>
              <a:avLst/>
              <a:gdLst/>
              <a:ahLst/>
              <a:cxnLst/>
              <a:rect r="r" b="b" t="t" l="l"/>
              <a:pathLst>
                <a:path h="738684" w="1759176">
                  <a:moveTo>
                    <a:pt x="0" y="0"/>
                  </a:moveTo>
                  <a:lnTo>
                    <a:pt x="1759176" y="0"/>
                  </a:lnTo>
                  <a:lnTo>
                    <a:pt x="1759176" y="738684"/>
                  </a:lnTo>
                  <a:lnTo>
                    <a:pt x="0" y="738684"/>
                  </a:lnTo>
                  <a:close/>
                </a:path>
              </a:pathLst>
            </a:custGeom>
            <a:solidFill>
              <a:srgbClr val="FFFFFF"/>
            </a:solidFill>
          </p:spPr>
        </p:sp>
        <p:sp>
          <p:nvSpPr>
            <p:cNvPr name="TextBox 17" id="17"/>
            <p:cNvSpPr txBox="true"/>
            <p:nvPr/>
          </p:nvSpPr>
          <p:spPr>
            <a:xfrm>
              <a:off x="0" y="-57150"/>
              <a:ext cx="1759176" cy="795834"/>
            </a:xfrm>
            <a:prstGeom prst="rect">
              <a:avLst/>
            </a:prstGeom>
          </p:spPr>
          <p:txBody>
            <a:bodyPr anchor="ctr" rtlCol="false" tIns="50800" lIns="50800" bIns="50800" rIns="50800"/>
            <a:lstStyle/>
            <a:p>
              <a:pPr algn="ctr">
                <a:lnSpc>
                  <a:spcPts val="3733"/>
                </a:lnSpc>
              </a:pPr>
            </a:p>
          </p:txBody>
        </p:sp>
      </p:grpSp>
      <p:sp>
        <p:nvSpPr>
          <p:cNvPr name="TextBox 18" id="18"/>
          <p:cNvSpPr txBox="true"/>
          <p:nvPr/>
        </p:nvSpPr>
        <p:spPr>
          <a:xfrm rot="0">
            <a:off x="11148308" y="6538737"/>
            <a:ext cx="2847239" cy="557416"/>
          </a:xfrm>
          <a:prstGeom prst="rect">
            <a:avLst/>
          </a:prstGeom>
        </p:spPr>
        <p:txBody>
          <a:bodyPr anchor="t" rtlCol="false" tIns="0" lIns="0" bIns="0" rIns="0">
            <a:spAutoFit/>
          </a:bodyPr>
          <a:lstStyle/>
          <a:p>
            <a:pPr algn="ctr">
              <a:lnSpc>
                <a:spcPts val="4502"/>
              </a:lnSpc>
              <a:spcBef>
                <a:spcPct val="0"/>
              </a:spcBef>
            </a:pPr>
            <a:r>
              <a:rPr lang="en-US" b="true" sz="3216" spc="-64">
                <a:solidFill>
                  <a:srgbClr val="7D0000"/>
                </a:solidFill>
                <a:latin typeface="Inter Bold"/>
                <a:ea typeface="Inter Bold"/>
                <a:cs typeface="Inter Bold"/>
                <a:sym typeface="Inter Bold"/>
              </a:rPr>
              <a:t>KATA KUNCI</a:t>
            </a:r>
          </a:p>
        </p:txBody>
      </p:sp>
      <p:sp>
        <p:nvSpPr>
          <p:cNvPr name="TextBox 19" id="19"/>
          <p:cNvSpPr txBox="true"/>
          <p:nvPr/>
        </p:nvSpPr>
        <p:spPr>
          <a:xfrm rot="0">
            <a:off x="9882101" y="7227105"/>
            <a:ext cx="5379651" cy="1525905"/>
          </a:xfrm>
          <a:prstGeom prst="rect">
            <a:avLst/>
          </a:prstGeom>
        </p:spPr>
        <p:txBody>
          <a:bodyPr anchor="t" rtlCol="false" tIns="0" lIns="0" bIns="0" rIns="0">
            <a:spAutoFit/>
          </a:bodyPr>
          <a:lstStyle/>
          <a:p>
            <a:pPr algn="just" marL="582930" indent="-291465" lvl="1">
              <a:lnSpc>
                <a:spcPts val="4050"/>
              </a:lnSpc>
              <a:buFont typeface="Arial"/>
              <a:buChar char="•"/>
            </a:pPr>
            <a:r>
              <a:rPr lang="en-US" sz="2700" spc="-54">
                <a:solidFill>
                  <a:srgbClr val="7D0000"/>
                </a:solidFill>
                <a:latin typeface="Inter"/>
                <a:ea typeface="Inter"/>
                <a:cs typeface="Inter"/>
                <a:sym typeface="Inter"/>
              </a:rPr>
              <a:t>naturalisasi bola indonesia </a:t>
            </a:r>
          </a:p>
          <a:p>
            <a:pPr algn="just" marL="582930" indent="-291465" lvl="1">
              <a:lnSpc>
                <a:spcPts val="4050"/>
              </a:lnSpc>
              <a:buFont typeface="Arial"/>
              <a:buChar char="•"/>
            </a:pPr>
            <a:r>
              <a:rPr lang="en-US" sz="2700" spc="-54">
                <a:solidFill>
                  <a:srgbClr val="7D0000"/>
                </a:solidFill>
                <a:latin typeface="Inter"/>
                <a:ea typeface="Inter"/>
                <a:cs typeface="Inter"/>
                <a:sym typeface="Inter"/>
              </a:rPr>
              <a:t>naturalisasi timnas indonesia </a:t>
            </a:r>
          </a:p>
          <a:p>
            <a:pPr algn="just" marL="582930" indent="-291465" lvl="1">
              <a:lnSpc>
                <a:spcPts val="4050"/>
              </a:lnSpc>
              <a:buFont typeface="Arial"/>
              <a:buChar char="•"/>
            </a:pPr>
            <a:r>
              <a:rPr lang="en-US" sz="2700" spc="-54">
                <a:solidFill>
                  <a:srgbClr val="7D0000"/>
                </a:solidFill>
                <a:latin typeface="Inter"/>
                <a:ea typeface="Inter"/>
                <a:cs typeface="Inter"/>
                <a:sym typeface="Inter"/>
              </a:rPr>
              <a:t>pemain keturunan indonesia</a:t>
            </a:r>
          </a:p>
        </p:txBody>
      </p:sp>
      <p:sp>
        <p:nvSpPr>
          <p:cNvPr name="TextBox 20" id="20"/>
          <p:cNvSpPr txBox="true"/>
          <p:nvPr/>
        </p:nvSpPr>
        <p:spPr>
          <a:xfrm rot="0">
            <a:off x="2684336" y="3456356"/>
            <a:ext cx="12797422" cy="2213991"/>
          </a:xfrm>
          <a:prstGeom prst="rect">
            <a:avLst/>
          </a:prstGeom>
        </p:spPr>
        <p:txBody>
          <a:bodyPr anchor="t" rtlCol="false" tIns="0" lIns="0" bIns="0" rIns="0">
            <a:spAutoFit/>
          </a:bodyPr>
          <a:lstStyle/>
          <a:p>
            <a:pPr algn="just" marL="582932" indent="-291466" lvl="1">
              <a:lnSpc>
                <a:spcPts val="4482"/>
              </a:lnSpc>
              <a:buFont typeface="Arial"/>
              <a:buChar char="•"/>
            </a:pPr>
            <a:r>
              <a:rPr lang="en-US" sz="2700" spc="-54">
                <a:solidFill>
                  <a:srgbClr val="7D0000"/>
                </a:solidFill>
                <a:latin typeface="Inter"/>
                <a:ea typeface="Inter"/>
                <a:cs typeface="Inter"/>
                <a:sym typeface="Inter"/>
              </a:rPr>
              <a:t>Apa isu-isu utama yang terkait dengan Naturalisasi Pemain Timnas Indonesia?</a:t>
            </a:r>
          </a:p>
          <a:p>
            <a:pPr algn="just" marL="582932" indent="-291466" lvl="1">
              <a:lnSpc>
                <a:spcPts val="4482"/>
              </a:lnSpc>
              <a:buFont typeface="Arial"/>
              <a:buChar char="•"/>
            </a:pPr>
            <a:r>
              <a:rPr lang="en-US" sz="2700" spc="-54">
                <a:solidFill>
                  <a:srgbClr val="7D0000"/>
                </a:solidFill>
                <a:latin typeface="Inter"/>
                <a:ea typeface="Inter"/>
                <a:cs typeface="Inter"/>
                <a:sym typeface="Inter"/>
              </a:rPr>
              <a:t>Bagaimana sentimen publik terhadap Naturalisasi Pemain Timnas Indonesia?</a:t>
            </a:r>
          </a:p>
          <a:p>
            <a:pPr algn="just" marL="582932" indent="-291466" lvl="1">
              <a:lnSpc>
                <a:spcPts val="4482"/>
              </a:lnSpc>
              <a:buFont typeface="Arial"/>
              <a:buChar char="•"/>
            </a:pPr>
            <a:r>
              <a:rPr lang="en-US" sz="2700" spc="-54">
                <a:solidFill>
                  <a:srgbClr val="7D0000"/>
                </a:solidFill>
                <a:latin typeface="Inter"/>
                <a:ea typeface="Inter"/>
                <a:cs typeface="Inter"/>
                <a:sym typeface="Inter"/>
              </a:rPr>
              <a:t>Bagaimana </a:t>
            </a:r>
            <a:r>
              <a:rPr lang="en-US" sz="2700" spc="-54">
                <a:solidFill>
                  <a:srgbClr val="7D0000"/>
                </a:solidFill>
                <a:latin typeface="Inter"/>
                <a:ea typeface="Inter"/>
                <a:cs typeface="Inter"/>
                <a:sym typeface="Inter"/>
              </a:rPr>
              <a:t> pola percakapan tentang hal ini di media sosial?</a:t>
            </a:r>
          </a:p>
          <a:p>
            <a:pPr algn="just" marL="582932" indent="-291466" lvl="1">
              <a:lnSpc>
                <a:spcPts val="4482"/>
              </a:lnSpc>
              <a:buFont typeface="Arial"/>
              <a:buChar char="•"/>
            </a:pPr>
            <a:r>
              <a:rPr lang="en-US" sz="2700" spc="-54">
                <a:solidFill>
                  <a:srgbClr val="7D0000"/>
                </a:solidFill>
                <a:latin typeface="Inter"/>
                <a:ea typeface="Inter"/>
                <a:cs typeface="Inter"/>
                <a:sym typeface="Inter"/>
              </a:rPr>
              <a:t>Bagaimana respons netizen terhadap Naturalisasi Pemain Timnas Indonesia?</a:t>
            </a:r>
          </a:p>
        </p:txBody>
      </p:sp>
      <p:sp>
        <p:nvSpPr>
          <p:cNvPr name="TextBox 21" id="21"/>
          <p:cNvSpPr txBox="true"/>
          <p:nvPr/>
        </p:nvSpPr>
        <p:spPr>
          <a:xfrm rot="0">
            <a:off x="3909105" y="7010428"/>
            <a:ext cx="3613935" cy="464820"/>
          </a:xfrm>
          <a:prstGeom prst="rect">
            <a:avLst/>
          </a:prstGeom>
        </p:spPr>
        <p:txBody>
          <a:bodyPr anchor="t" rtlCol="false" tIns="0" lIns="0" bIns="0" rIns="0">
            <a:spAutoFit/>
          </a:bodyPr>
          <a:lstStyle/>
          <a:p>
            <a:pPr algn="l">
              <a:lnSpc>
                <a:spcPts val="3779"/>
              </a:lnSpc>
              <a:spcBef>
                <a:spcPct val="0"/>
              </a:spcBef>
            </a:pPr>
            <a:r>
              <a:rPr lang="en-US" sz="2700" spc="-54">
                <a:solidFill>
                  <a:srgbClr val="7D0000"/>
                </a:solidFill>
                <a:latin typeface="Inter"/>
                <a:ea typeface="Inter"/>
                <a:cs typeface="Inter"/>
                <a:sym typeface="Inter"/>
              </a:rPr>
              <a:t> 1-30 September 2024</a:t>
            </a:r>
          </a:p>
        </p:txBody>
      </p:sp>
      <p:sp>
        <p:nvSpPr>
          <p:cNvPr name="TextBox 22" id="22"/>
          <p:cNvSpPr txBox="true"/>
          <p:nvPr/>
        </p:nvSpPr>
        <p:spPr>
          <a:xfrm rot="0">
            <a:off x="2442120" y="6420266"/>
            <a:ext cx="6547906" cy="557416"/>
          </a:xfrm>
          <a:prstGeom prst="rect">
            <a:avLst/>
          </a:prstGeom>
        </p:spPr>
        <p:txBody>
          <a:bodyPr anchor="t" rtlCol="false" tIns="0" lIns="0" bIns="0" rIns="0">
            <a:spAutoFit/>
          </a:bodyPr>
          <a:lstStyle/>
          <a:p>
            <a:pPr algn="ctr">
              <a:lnSpc>
                <a:spcPts val="4502"/>
              </a:lnSpc>
              <a:spcBef>
                <a:spcPct val="0"/>
              </a:spcBef>
            </a:pPr>
            <a:r>
              <a:rPr lang="en-US" b="true" sz="3216" spc="-64">
                <a:solidFill>
                  <a:srgbClr val="7D0000"/>
                </a:solidFill>
                <a:latin typeface="Inter Bold"/>
                <a:ea typeface="Inter Bold"/>
                <a:cs typeface="Inter Bold"/>
                <a:sym typeface="Inter Bold"/>
              </a:rPr>
              <a:t>PERIODE PENGUMPULAN DATA</a:t>
            </a:r>
          </a:p>
        </p:txBody>
      </p:sp>
      <p:grpSp>
        <p:nvGrpSpPr>
          <p:cNvPr name="Group 23" id="23"/>
          <p:cNvGrpSpPr/>
          <p:nvPr/>
        </p:nvGrpSpPr>
        <p:grpSpPr>
          <a:xfrm rot="0">
            <a:off x="5854669" y="7792004"/>
            <a:ext cx="3201089" cy="1342893"/>
            <a:chOff x="0" y="0"/>
            <a:chExt cx="843085" cy="353684"/>
          </a:xfrm>
        </p:grpSpPr>
        <p:sp>
          <p:nvSpPr>
            <p:cNvPr name="Freeform 24" id="24"/>
            <p:cNvSpPr/>
            <p:nvPr/>
          </p:nvSpPr>
          <p:spPr>
            <a:xfrm flipH="false" flipV="false" rot="0">
              <a:off x="0" y="0"/>
              <a:ext cx="843085" cy="353684"/>
            </a:xfrm>
            <a:custGeom>
              <a:avLst/>
              <a:gdLst/>
              <a:ahLst/>
              <a:cxnLst/>
              <a:rect r="r" b="b" t="t" l="l"/>
              <a:pathLst>
                <a:path h="353684" w="843085">
                  <a:moveTo>
                    <a:pt x="0" y="0"/>
                  </a:moveTo>
                  <a:lnTo>
                    <a:pt x="843085" y="0"/>
                  </a:lnTo>
                  <a:lnTo>
                    <a:pt x="843085" y="353684"/>
                  </a:lnTo>
                  <a:lnTo>
                    <a:pt x="0" y="353684"/>
                  </a:lnTo>
                  <a:close/>
                </a:path>
              </a:pathLst>
            </a:custGeom>
            <a:solidFill>
              <a:srgbClr val="FFDF09"/>
            </a:solidFill>
          </p:spPr>
        </p:sp>
        <p:sp>
          <p:nvSpPr>
            <p:cNvPr name="TextBox 25" id="25"/>
            <p:cNvSpPr txBox="true"/>
            <p:nvPr/>
          </p:nvSpPr>
          <p:spPr>
            <a:xfrm>
              <a:off x="0" y="-57150"/>
              <a:ext cx="843085" cy="410834"/>
            </a:xfrm>
            <a:prstGeom prst="rect">
              <a:avLst/>
            </a:prstGeom>
          </p:spPr>
          <p:txBody>
            <a:bodyPr anchor="ctr" rtlCol="false" tIns="50800" lIns="50800" bIns="50800" rIns="50800"/>
            <a:lstStyle/>
            <a:p>
              <a:pPr algn="ctr">
                <a:lnSpc>
                  <a:spcPts val="3733"/>
                </a:lnSpc>
              </a:pPr>
            </a:p>
          </p:txBody>
        </p:sp>
      </p:grpSp>
      <p:sp>
        <p:nvSpPr>
          <p:cNvPr name="TextBox 26" id="26"/>
          <p:cNvSpPr txBox="true"/>
          <p:nvPr/>
        </p:nvSpPr>
        <p:spPr>
          <a:xfrm rot="0">
            <a:off x="6516570" y="8478421"/>
            <a:ext cx="1917079" cy="464820"/>
          </a:xfrm>
          <a:prstGeom prst="rect">
            <a:avLst/>
          </a:prstGeom>
        </p:spPr>
        <p:txBody>
          <a:bodyPr anchor="t" rtlCol="false" tIns="0" lIns="0" bIns="0" rIns="0">
            <a:spAutoFit/>
          </a:bodyPr>
          <a:lstStyle/>
          <a:p>
            <a:pPr algn="l">
              <a:lnSpc>
                <a:spcPts val="3779"/>
              </a:lnSpc>
              <a:spcBef>
                <a:spcPct val="0"/>
              </a:spcBef>
            </a:pPr>
            <a:r>
              <a:rPr lang="en-US" sz="2700" spc="-54">
                <a:solidFill>
                  <a:srgbClr val="7D0000"/>
                </a:solidFill>
                <a:latin typeface="Inter"/>
                <a:ea typeface="Inter"/>
                <a:cs typeface="Inter"/>
                <a:sym typeface="Inter"/>
              </a:rPr>
              <a:t>2537 Tweet</a:t>
            </a:r>
          </a:p>
        </p:txBody>
      </p:sp>
      <p:sp>
        <p:nvSpPr>
          <p:cNvPr name="TextBox 27" id="27"/>
          <p:cNvSpPr txBox="true"/>
          <p:nvPr/>
        </p:nvSpPr>
        <p:spPr>
          <a:xfrm rot="0">
            <a:off x="5886171" y="7906034"/>
            <a:ext cx="3138085" cy="557416"/>
          </a:xfrm>
          <a:prstGeom prst="rect">
            <a:avLst/>
          </a:prstGeom>
        </p:spPr>
        <p:txBody>
          <a:bodyPr anchor="t" rtlCol="false" tIns="0" lIns="0" bIns="0" rIns="0">
            <a:spAutoFit/>
          </a:bodyPr>
          <a:lstStyle/>
          <a:p>
            <a:pPr algn="ctr">
              <a:lnSpc>
                <a:spcPts val="4502"/>
              </a:lnSpc>
              <a:spcBef>
                <a:spcPct val="0"/>
              </a:spcBef>
            </a:pPr>
            <a:r>
              <a:rPr lang="en-US" b="true" sz="3216" spc="-64">
                <a:solidFill>
                  <a:srgbClr val="7D0000"/>
                </a:solidFill>
                <a:latin typeface="Inter Bold"/>
                <a:ea typeface="Inter Bold"/>
                <a:cs typeface="Inter Bold"/>
                <a:sym typeface="Inter Bold"/>
              </a:rPr>
              <a:t>JUMLAH</a:t>
            </a:r>
          </a:p>
        </p:txBody>
      </p:sp>
      <p:grpSp>
        <p:nvGrpSpPr>
          <p:cNvPr name="Group 28" id="28"/>
          <p:cNvGrpSpPr/>
          <p:nvPr/>
        </p:nvGrpSpPr>
        <p:grpSpPr>
          <a:xfrm rot="0">
            <a:off x="2376388" y="7792004"/>
            <a:ext cx="3281128" cy="1342893"/>
            <a:chOff x="0" y="0"/>
            <a:chExt cx="864165" cy="353684"/>
          </a:xfrm>
        </p:grpSpPr>
        <p:sp>
          <p:nvSpPr>
            <p:cNvPr name="Freeform 29" id="29"/>
            <p:cNvSpPr/>
            <p:nvPr/>
          </p:nvSpPr>
          <p:spPr>
            <a:xfrm flipH="false" flipV="false" rot="0">
              <a:off x="0" y="0"/>
              <a:ext cx="864165" cy="353684"/>
            </a:xfrm>
            <a:custGeom>
              <a:avLst/>
              <a:gdLst/>
              <a:ahLst/>
              <a:cxnLst/>
              <a:rect r="r" b="b" t="t" l="l"/>
              <a:pathLst>
                <a:path h="353684" w="864165">
                  <a:moveTo>
                    <a:pt x="0" y="0"/>
                  </a:moveTo>
                  <a:lnTo>
                    <a:pt x="864165" y="0"/>
                  </a:lnTo>
                  <a:lnTo>
                    <a:pt x="864165" y="353684"/>
                  </a:lnTo>
                  <a:lnTo>
                    <a:pt x="0" y="353684"/>
                  </a:lnTo>
                  <a:close/>
                </a:path>
              </a:pathLst>
            </a:custGeom>
            <a:solidFill>
              <a:srgbClr val="FFDF09"/>
            </a:solidFill>
          </p:spPr>
        </p:sp>
        <p:sp>
          <p:nvSpPr>
            <p:cNvPr name="TextBox 30" id="30"/>
            <p:cNvSpPr txBox="true"/>
            <p:nvPr/>
          </p:nvSpPr>
          <p:spPr>
            <a:xfrm>
              <a:off x="0" y="-57150"/>
              <a:ext cx="864165" cy="410834"/>
            </a:xfrm>
            <a:prstGeom prst="rect">
              <a:avLst/>
            </a:prstGeom>
          </p:spPr>
          <p:txBody>
            <a:bodyPr anchor="ctr" rtlCol="false" tIns="50800" lIns="50800" bIns="50800" rIns="50800"/>
            <a:lstStyle/>
            <a:p>
              <a:pPr algn="ctr">
                <a:lnSpc>
                  <a:spcPts val="3733"/>
                </a:lnSpc>
              </a:pPr>
            </a:p>
          </p:txBody>
        </p:sp>
      </p:grpSp>
      <p:sp>
        <p:nvSpPr>
          <p:cNvPr name="TextBox 31" id="31"/>
          <p:cNvSpPr txBox="true"/>
          <p:nvPr/>
        </p:nvSpPr>
        <p:spPr>
          <a:xfrm rot="0">
            <a:off x="3054839" y="8478421"/>
            <a:ext cx="1965013" cy="464820"/>
          </a:xfrm>
          <a:prstGeom prst="rect">
            <a:avLst/>
          </a:prstGeom>
        </p:spPr>
        <p:txBody>
          <a:bodyPr anchor="t" rtlCol="false" tIns="0" lIns="0" bIns="0" rIns="0">
            <a:spAutoFit/>
          </a:bodyPr>
          <a:lstStyle/>
          <a:p>
            <a:pPr algn="l">
              <a:lnSpc>
                <a:spcPts val="3779"/>
              </a:lnSpc>
              <a:spcBef>
                <a:spcPct val="0"/>
              </a:spcBef>
            </a:pPr>
            <a:r>
              <a:rPr lang="en-US" sz="2700" spc="-54">
                <a:solidFill>
                  <a:srgbClr val="7D0000"/>
                </a:solidFill>
                <a:latin typeface="Inter"/>
                <a:ea typeface="Inter"/>
                <a:cs typeface="Inter"/>
                <a:sym typeface="Inter"/>
              </a:rPr>
              <a:t>Twitter (X) </a:t>
            </a:r>
          </a:p>
        </p:txBody>
      </p:sp>
      <p:sp>
        <p:nvSpPr>
          <p:cNvPr name="TextBox 32" id="32"/>
          <p:cNvSpPr txBox="true"/>
          <p:nvPr/>
        </p:nvSpPr>
        <p:spPr>
          <a:xfrm rot="0">
            <a:off x="2408678" y="7906034"/>
            <a:ext cx="3216548" cy="557416"/>
          </a:xfrm>
          <a:prstGeom prst="rect">
            <a:avLst/>
          </a:prstGeom>
        </p:spPr>
        <p:txBody>
          <a:bodyPr anchor="t" rtlCol="false" tIns="0" lIns="0" bIns="0" rIns="0">
            <a:spAutoFit/>
          </a:bodyPr>
          <a:lstStyle/>
          <a:p>
            <a:pPr algn="ctr">
              <a:lnSpc>
                <a:spcPts val="4502"/>
              </a:lnSpc>
              <a:spcBef>
                <a:spcPct val="0"/>
              </a:spcBef>
            </a:pPr>
            <a:r>
              <a:rPr lang="en-US" b="true" sz="3216" spc="-64">
                <a:solidFill>
                  <a:srgbClr val="7D0000"/>
                </a:solidFill>
                <a:latin typeface="Inter Bold"/>
                <a:ea typeface="Inter Bold"/>
                <a:cs typeface="Inter Bold"/>
                <a:sym typeface="Inter Bold"/>
              </a:rPr>
              <a:t>SUMBER DATA</a:t>
            </a:r>
          </a:p>
        </p:txBody>
      </p:sp>
    </p:spTree>
  </p:cSld>
  <p:clrMapOvr>
    <a:masterClrMapping/>
  </p:clrMapOvr>
</p:sld>
</file>

<file path=ppt/slides/slide4.xml><?xml version="1.0" encoding="utf-8"?>
<p:sld xmlns:p="http://schemas.openxmlformats.org/presentationml/2006/main" xmlns:a="http://schemas.openxmlformats.org/drawingml/2006/main">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5400000">
            <a:off x="7572620" y="-5003163"/>
            <a:ext cx="3142761" cy="10006326"/>
            <a:chOff x="0" y="0"/>
            <a:chExt cx="406400" cy="1293949"/>
          </a:xfrm>
        </p:grpSpPr>
        <p:sp>
          <p:nvSpPr>
            <p:cNvPr name="Freeform 3" id="3"/>
            <p:cNvSpPr/>
            <p:nvPr/>
          </p:nvSpPr>
          <p:spPr>
            <a:xfrm flipH="false" flipV="false" rot="0">
              <a:off x="0" y="0"/>
              <a:ext cx="406400" cy="1293949"/>
            </a:xfrm>
            <a:custGeom>
              <a:avLst/>
              <a:gdLst/>
              <a:ahLst/>
              <a:cxnLst/>
              <a:rect r="r" b="b" t="t" l="l"/>
              <a:pathLst>
                <a:path h="1293949" w="406400">
                  <a:moveTo>
                    <a:pt x="0" y="0"/>
                  </a:moveTo>
                  <a:lnTo>
                    <a:pt x="203200" y="0"/>
                  </a:lnTo>
                  <a:lnTo>
                    <a:pt x="406400" y="646974"/>
                  </a:lnTo>
                  <a:lnTo>
                    <a:pt x="203200" y="1293949"/>
                  </a:lnTo>
                  <a:lnTo>
                    <a:pt x="0" y="1293949"/>
                  </a:lnTo>
                  <a:lnTo>
                    <a:pt x="203200" y="646974"/>
                  </a:lnTo>
                  <a:lnTo>
                    <a:pt x="0" y="0"/>
                  </a:lnTo>
                  <a:close/>
                </a:path>
              </a:pathLst>
            </a:custGeom>
            <a:gradFill rotWithShape="true">
              <a:gsLst>
                <a:gs pos="0">
                  <a:srgbClr val="7D0000">
                    <a:alpha val="100000"/>
                  </a:srgbClr>
                </a:gs>
                <a:gs pos="100000">
                  <a:srgbClr val="DF2B2B">
                    <a:alpha val="100000"/>
                  </a:srgbClr>
                </a:gs>
              </a:gsLst>
              <a:lin ang="0"/>
            </a:gradFill>
            <a:ln cap="sq">
              <a:noFill/>
              <a:prstDash val="solid"/>
              <a:miter/>
            </a:ln>
          </p:spPr>
        </p:sp>
        <p:sp>
          <p:nvSpPr>
            <p:cNvPr name="TextBox 4" id="4"/>
            <p:cNvSpPr txBox="true"/>
            <p:nvPr/>
          </p:nvSpPr>
          <p:spPr>
            <a:xfrm>
              <a:off x="177800" y="-57150"/>
              <a:ext cx="152400" cy="1351099"/>
            </a:xfrm>
            <a:prstGeom prst="rect">
              <a:avLst/>
            </a:prstGeom>
          </p:spPr>
          <p:txBody>
            <a:bodyPr anchor="ctr" rtlCol="false" tIns="50800" lIns="50800" bIns="50800" rIns="50800"/>
            <a:lstStyle/>
            <a:p>
              <a:pPr algn="ctr" marL="575734" indent="-287867" lvl="1">
                <a:lnSpc>
                  <a:spcPts val="3733"/>
                </a:lnSpc>
                <a:spcBef>
                  <a:spcPct val="0"/>
                </a:spcBef>
                <a:buFont typeface="Arial"/>
                <a:buChar char="•"/>
              </a:pPr>
            </a:p>
          </p:txBody>
        </p:sp>
      </p:grpSp>
      <p:sp>
        <p:nvSpPr>
          <p:cNvPr name="TextBox 5" id="5"/>
          <p:cNvSpPr txBox="true"/>
          <p:nvPr/>
        </p:nvSpPr>
        <p:spPr>
          <a:xfrm rot="0">
            <a:off x="2871453" y="3242396"/>
            <a:ext cx="12545094" cy="3554559"/>
          </a:xfrm>
          <a:prstGeom prst="rect">
            <a:avLst/>
          </a:prstGeom>
        </p:spPr>
        <p:txBody>
          <a:bodyPr anchor="t" rtlCol="false" tIns="0" lIns="0" bIns="0" rIns="0">
            <a:spAutoFit/>
          </a:bodyPr>
          <a:lstStyle/>
          <a:p>
            <a:pPr algn="ctr">
              <a:lnSpc>
                <a:spcPts val="14079"/>
              </a:lnSpc>
            </a:pPr>
            <a:r>
              <a:rPr lang="en-US" sz="10056">
                <a:solidFill>
                  <a:srgbClr val="FFFFFF"/>
                </a:solidFill>
                <a:latin typeface="Sports World"/>
                <a:ea typeface="Sports World"/>
                <a:cs typeface="Sports World"/>
                <a:sym typeface="Sports World"/>
              </a:rPr>
              <a:t>ANALISIS</a:t>
            </a:r>
          </a:p>
          <a:p>
            <a:pPr algn="ctr">
              <a:lnSpc>
                <a:spcPts val="14079"/>
              </a:lnSpc>
            </a:pPr>
            <a:r>
              <a:rPr lang="en-US" sz="10056">
                <a:solidFill>
                  <a:srgbClr val="FFDF09"/>
                </a:solidFill>
                <a:latin typeface="Sports World"/>
                <a:ea typeface="Sports World"/>
                <a:cs typeface="Sports World"/>
                <a:sym typeface="Sports World"/>
              </a:rPr>
              <a:t>TWEET</a:t>
            </a:r>
          </a:p>
        </p:txBody>
      </p:sp>
      <p:grpSp>
        <p:nvGrpSpPr>
          <p:cNvPr name="Group 6" id="6"/>
          <p:cNvGrpSpPr/>
          <p:nvPr/>
        </p:nvGrpSpPr>
        <p:grpSpPr>
          <a:xfrm rot="-5400000">
            <a:off x="7572620" y="5283837"/>
            <a:ext cx="3142761" cy="10006326"/>
            <a:chOff x="0" y="0"/>
            <a:chExt cx="406400" cy="1293949"/>
          </a:xfrm>
        </p:grpSpPr>
        <p:sp>
          <p:nvSpPr>
            <p:cNvPr name="Freeform 7" id="7"/>
            <p:cNvSpPr/>
            <p:nvPr/>
          </p:nvSpPr>
          <p:spPr>
            <a:xfrm flipH="false" flipV="false" rot="0">
              <a:off x="0" y="0"/>
              <a:ext cx="406400" cy="1293949"/>
            </a:xfrm>
            <a:custGeom>
              <a:avLst/>
              <a:gdLst/>
              <a:ahLst/>
              <a:cxnLst/>
              <a:rect r="r" b="b" t="t" l="l"/>
              <a:pathLst>
                <a:path h="1293949" w="406400">
                  <a:moveTo>
                    <a:pt x="0" y="0"/>
                  </a:moveTo>
                  <a:lnTo>
                    <a:pt x="203200" y="0"/>
                  </a:lnTo>
                  <a:lnTo>
                    <a:pt x="406400" y="646974"/>
                  </a:lnTo>
                  <a:lnTo>
                    <a:pt x="203200" y="1293949"/>
                  </a:lnTo>
                  <a:lnTo>
                    <a:pt x="0" y="1293949"/>
                  </a:lnTo>
                  <a:lnTo>
                    <a:pt x="203200" y="646974"/>
                  </a:lnTo>
                  <a:lnTo>
                    <a:pt x="0" y="0"/>
                  </a:lnTo>
                  <a:close/>
                </a:path>
              </a:pathLst>
            </a:custGeom>
            <a:gradFill rotWithShape="true">
              <a:gsLst>
                <a:gs pos="0">
                  <a:srgbClr val="7D0000">
                    <a:alpha val="100000"/>
                  </a:srgbClr>
                </a:gs>
                <a:gs pos="100000">
                  <a:srgbClr val="DF2B2B">
                    <a:alpha val="100000"/>
                  </a:srgbClr>
                </a:gs>
              </a:gsLst>
              <a:lin ang="0"/>
            </a:gradFill>
            <a:ln cap="sq">
              <a:noFill/>
              <a:prstDash val="solid"/>
              <a:miter/>
            </a:ln>
          </p:spPr>
        </p:sp>
        <p:sp>
          <p:nvSpPr>
            <p:cNvPr name="TextBox 8" id="8"/>
            <p:cNvSpPr txBox="true"/>
            <p:nvPr/>
          </p:nvSpPr>
          <p:spPr>
            <a:xfrm>
              <a:off x="177800" y="-57150"/>
              <a:ext cx="152400" cy="1351099"/>
            </a:xfrm>
            <a:prstGeom prst="rect">
              <a:avLst/>
            </a:prstGeom>
          </p:spPr>
          <p:txBody>
            <a:bodyPr anchor="ctr" rtlCol="false" tIns="50800" lIns="50800" bIns="50800" rIns="50800"/>
            <a:lstStyle/>
            <a:p>
              <a:pPr algn="ctr" marL="575734" indent="-287867" lvl="1">
                <a:lnSpc>
                  <a:spcPts val="3733"/>
                </a:lnSpc>
                <a:spcBef>
                  <a:spcPct val="0"/>
                </a:spcBef>
                <a:buFont typeface="Arial"/>
                <a:buChar char="•"/>
              </a:pPr>
            </a:p>
          </p:txBody>
        </p:sp>
      </p:grpSp>
      <p:grpSp>
        <p:nvGrpSpPr>
          <p:cNvPr name="Group 9" id="9"/>
          <p:cNvGrpSpPr/>
          <p:nvPr/>
        </p:nvGrpSpPr>
        <p:grpSpPr>
          <a:xfrm rot="0">
            <a:off x="-2003663" y="-705483"/>
            <a:ext cx="6309208" cy="11988977"/>
            <a:chOff x="0" y="0"/>
            <a:chExt cx="406400" cy="772255"/>
          </a:xfrm>
        </p:grpSpPr>
        <p:sp>
          <p:nvSpPr>
            <p:cNvPr name="Freeform 10" id="10"/>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1" id="11"/>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12" id="12"/>
          <p:cNvGrpSpPr/>
          <p:nvPr/>
        </p:nvGrpSpPr>
        <p:grpSpPr>
          <a:xfrm rot="-10800000">
            <a:off x="13975328" y="-705483"/>
            <a:ext cx="6309208" cy="11988977"/>
            <a:chOff x="0" y="0"/>
            <a:chExt cx="406400" cy="772255"/>
          </a:xfrm>
        </p:grpSpPr>
        <p:sp>
          <p:nvSpPr>
            <p:cNvPr name="Freeform 13" id="1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4" id="1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0">
            <a:off x="-2000100" y="-850988"/>
            <a:ext cx="6309208" cy="11988977"/>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10800000">
            <a:off x="13978892" y="-850988"/>
            <a:ext cx="6309208" cy="11988977"/>
            <a:chOff x="0" y="0"/>
            <a:chExt cx="406400" cy="772255"/>
          </a:xfrm>
        </p:grpSpPr>
        <p:sp>
          <p:nvSpPr>
            <p:cNvPr name="Freeform 6" id="6"/>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7" id="7"/>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8" id="8"/>
          <p:cNvGrpSpPr/>
          <p:nvPr/>
        </p:nvGrpSpPr>
        <p:grpSpPr>
          <a:xfrm rot="0">
            <a:off x="9308710" y="4064303"/>
            <a:ext cx="8381686" cy="5193997"/>
            <a:chOff x="0" y="0"/>
            <a:chExt cx="2207522" cy="1367966"/>
          </a:xfrm>
        </p:grpSpPr>
        <p:sp>
          <p:nvSpPr>
            <p:cNvPr name="Freeform 9" id="9"/>
            <p:cNvSpPr/>
            <p:nvPr/>
          </p:nvSpPr>
          <p:spPr>
            <a:xfrm flipH="false" flipV="false" rot="0">
              <a:off x="0" y="0"/>
              <a:ext cx="2207522" cy="1367966"/>
            </a:xfrm>
            <a:custGeom>
              <a:avLst/>
              <a:gdLst/>
              <a:ahLst/>
              <a:cxnLst/>
              <a:rect r="r" b="b" t="t" l="l"/>
              <a:pathLst>
                <a:path h="1367966" w="2207522">
                  <a:moveTo>
                    <a:pt x="0" y="0"/>
                  </a:moveTo>
                  <a:lnTo>
                    <a:pt x="2207522" y="0"/>
                  </a:lnTo>
                  <a:lnTo>
                    <a:pt x="2207522" y="1367966"/>
                  </a:lnTo>
                  <a:lnTo>
                    <a:pt x="0" y="1367966"/>
                  </a:lnTo>
                  <a:close/>
                </a:path>
              </a:pathLst>
            </a:custGeom>
            <a:solidFill>
              <a:srgbClr val="FFDF09"/>
            </a:solidFill>
          </p:spPr>
        </p:sp>
        <p:sp>
          <p:nvSpPr>
            <p:cNvPr name="TextBox 10" id="10"/>
            <p:cNvSpPr txBox="true"/>
            <p:nvPr/>
          </p:nvSpPr>
          <p:spPr>
            <a:xfrm>
              <a:off x="0" y="-57150"/>
              <a:ext cx="2207522" cy="1425116"/>
            </a:xfrm>
            <a:prstGeom prst="rect">
              <a:avLst/>
            </a:prstGeom>
          </p:spPr>
          <p:txBody>
            <a:bodyPr anchor="ctr" rtlCol="false" tIns="50800" lIns="50800" bIns="50800" rIns="50800"/>
            <a:lstStyle/>
            <a:p>
              <a:pPr algn="ctr">
                <a:lnSpc>
                  <a:spcPts val="3733"/>
                </a:lnSpc>
              </a:pPr>
            </a:p>
          </p:txBody>
        </p:sp>
      </p:grpSp>
      <p:sp>
        <p:nvSpPr>
          <p:cNvPr name="Freeform 11" id="11"/>
          <p:cNvSpPr/>
          <p:nvPr/>
        </p:nvSpPr>
        <p:spPr>
          <a:xfrm flipH="false" flipV="false" rot="0">
            <a:off x="597604" y="4064303"/>
            <a:ext cx="8711106" cy="5193997"/>
          </a:xfrm>
          <a:custGeom>
            <a:avLst/>
            <a:gdLst/>
            <a:ahLst/>
            <a:cxnLst/>
            <a:rect r="r" b="b" t="t" l="l"/>
            <a:pathLst>
              <a:path h="5193997" w="8711106">
                <a:moveTo>
                  <a:pt x="0" y="0"/>
                </a:moveTo>
                <a:lnTo>
                  <a:pt x="8711106" y="0"/>
                </a:lnTo>
                <a:lnTo>
                  <a:pt x="8711106" y="5193997"/>
                </a:lnTo>
                <a:lnTo>
                  <a:pt x="0" y="5193997"/>
                </a:lnTo>
                <a:lnTo>
                  <a:pt x="0" y="0"/>
                </a:lnTo>
                <a:close/>
              </a:path>
            </a:pathLst>
          </a:custGeom>
          <a:blipFill>
            <a:blip r:embed="rId2"/>
            <a:stretch>
              <a:fillRect l="0" t="0" r="0" b="0"/>
            </a:stretch>
          </a:blipFill>
        </p:spPr>
      </p:sp>
      <p:sp>
        <p:nvSpPr>
          <p:cNvPr name="Freeform 12" id="12"/>
          <p:cNvSpPr/>
          <p:nvPr/>
        </p:nvSpPr>
        <p:spPr>
          <a:xfrm flipH="false" flipV="false" rot="0">
            <a:off x="1028700" y="2641214"/>
            <a:ext cx="923871" cy="1097470"/>
          </a:xfrm>
          <a:custGeom>
            <a:avLst/>
            <a:gdLst/>
            <a:ahLst/>
            <a:cxnLst/>
            <a:rect r="r" b="b" t="t" l="l"/>
            <a:pathLst>
              <a:path h="1097470" w="923871">
                <a:moveTo>
                  <a:pt x="0" y="0"/>
                </a:moveTo>
                <a:lnTo>
                  <a:pt x="923871" y="0"/>
                </a:lnTo>
                <a:lnTo>
                  <a:pt x="923871" y="1097470"/>
                </a:lnTo>
                <a:lnTo>
                  <a:pt x="0" y="1097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6339254" y="2781865"/>
            <a:ext cx="554741" cy="1097470"/>
          </a:xfrm>
          <a:custGeom>
            <a:avLst/>
            <a:gdLst/>
            <a:ahLst/>
            <a:cxnLst/>
            <a:rect r="r" b="b" t="t" l="l"/>
            <a:pathLst>
              <a:path h="1097470" w="554741">
                <a:moveTo>
                  <a:pt x="0" y="0"/>
                </a:moveTo>
                <a:lnTo>
                  <a:pt x="554741" y="0"/>
                </a:lnTo>
                <a:lnTo>
                  <a:pt x="554741" y="1097471"/>
                </a:lnTo>
                <a:lnTo>
                  <a:pt x="0" y="1097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14" id="14"/>
          <p:cNvSpPr/>
          <p:nvPr/>
        </p:nvSpPr>
        <p:spPr>
          <a:xfrm flipV="true">
            <a:off x="2505391" y="5508297"/>
            <a:ext cx="1126619" cy="254352"/>
          </a:xfrm>
          <a:prstGeom prst="line">
            <a:avLst/>
          </a:prstGeom>
          <a:ln cap="flat" w="38100">
            <a:solidFill>
              <a:srgbClr val="000000"/>
            </a:solidFill>
            <a:prstDash val="solid"/>
            <a:headEnd type="none" len="sm" w="sm"/>
            <a:tailEnd type="arrow" len="sm" w="med"/>
          </a:ln>
        </p:spPr>
      </p:sp>
      <p:sp>
        <p:nvSpPr>
          <p:cNvPr name="TextBox 15" id="15"/>
          <p:cNvSpPr txBox="true"/>
          <p:nvPr/>
        </p:nvSpPr>
        <p:spPr>
          <a:xfrm rot="0">
            <a:off x="2501196" y="1068151"/>
            <a:ext cx="13285608" cy="2479675"/>
          </a:xfrm>
          <a:prstGeom prst="rect">
            <a:avLst/>
          </a:prstGeom>
        </p:spPr>
        <p:txBody>
          <a:bodyPr anchor="t" rtlCol="false" tIns="0" lIns="0" bIns="0" rIns="0">
            <a:spAutoFit/>
          </a:bodyPr>
          <a:lstStyle/>
          <a:p>
            <a:pPr algn="ctr">
              <a:lnSpc>
                <a:spcPts val="9799"/>
              </a:lnSpc>
            </a:pPr>
            <a:r>
              <a:rPr lang="en-US" sz="6999">
                <a:solidFill>
                  <a:srgbClr val="FFFFFF"/>
                </a:solidFill>
                <a:latin typeface="Sports World"/>
                <a:ea typeface="Sports World"/>
                <a:cs typeface="Sports World"/>
                <a:sym typeface="Sports World"/>
              </a:rPr>
              <a:t>ANALISIS</a:t>
            </a:r>
          </a:p>
          <a:p>
            <a:pPr algn="ctr">
              <a:lnSpc>
                <a:spcPts val="9799"/>
              </a:lnSpc>
            </a:pPr>
            <a:r>
              <a:rPr lang="en-US" sz="6999">
                <a:solidFill>
                  <a:srgbClr val="FFDF09"/>
                </a:solidFill>
                <a:latin typeface="Sports World"/>
                <a:ea typeface="Sports World"/>
                <a:cs typeface="Sports World"/>
                <a:sym typeface="Sports World"/>
              </a:rPr>
              <a:t>JUMLAH TWEET</a:t>
            </a:r>
          </a:p>
        </p:txBody>
      </p:sp>
      <p:sp>
        <p:nvSpPr>
          <p:cNvPr name="TextBox 16" id="16"/>
          <p:cNvSpPr txBox="true"/>
          <p:nvPr/>
        </p:nvSpPr>
        <p:spPr>
          <a:xfrm rot="0">
            <a:off x="9270724" y="4245985"/>
            <a:ext cx="8054367" cy="4422774"/>
          </a:xfrm>
          <a:prstGeom prst="rect">
            <a:avLst/>
          </a:prstGeom>
        </p:spPr>
        <p:txBody>
          <a:bodyPr anchor="t" rtlCol="false" tIns="0" lIns="0" bIns="0" rIns="0">
            <a:spAutoFit/>
          </a:bodyPr>
          <a:lstStyle/>
          <a:p>
            <a:pPr algn="just" marL="539753" indent="-269876" lvl="1">
              <a:lnSpc>
                <a:spcPts val="4250"/>
              </a:lnSpc>
              <a:buFont typeface="Arial"/>
              <a:buChar char="•"/>
            </a:pPr>
            <a:r>
              <a:rPr lang="en-US" b="true" sz="2500" spc="-50">
                <a:solidFill>
                  <a:srgbClr val="7D0000"/>
                </a:solidFill>
                <a:latin typeface="Inter Bold"/>
                <a:ea typeface="Inter Bold"/>
                <a:cs typeface="Inter Bold"/>
                <a:sym typeface="Inter Bold"/>
              </a:rPr>
              <a:t>Isu naturalisasi</a:t>
            </a:r>
            <a:r>
              <a:rPr lang="en-US" sz="2500" spc="-50">
                <a:solidFill>
                  <a:srgbClr val="7D0000"/>
                </a:solidFill>
                <a:latin typeface="Inter"/>
                <a:ea typeface="Inter"/>
                <a:cs typeface="Inter"/>
                <a:sym typeface="Inter"/>
              </a:rPr>
              <a:t> pemain timnas mulai </a:t>
            </a:r>
            <a:r>
              <a:rPr lang="en-US" b="true" sz="2500" spc="-50">
                <a:solidFill>
                  <a:srgbClr val="7D0000"/>
                </a:solidFill>
                <a:latin typeface="Inter Bold"/>
                <a:ea typeface="Inter Bold"/>
                <a:cs typeface="Inter Bold"/>
                <a:sym typeface="Inter Bold"/>
              </a:rPr>
              <a:t>ramai dibahas </a:t>
            </a:r>
            <a:r>
              <a:rPr lang="en-US" sz="2500" spc="-50">
                <a:solidFill>
                  <a:srgbClr val="7D0000"/>
                </a:solidFill>
                <a:latin typeface="Inter"/>
                <a:ea typeface="Inter"/>
                <a:cs typeface="Inter"/>
                <a:sym typeface="Inter"/>
              </a:rPr>
              <a:t>khususnya di media sosial Twitter (X) pada bulan September, yang </a:t>
            </a:r>
            <a:r>
              <a:rPr lang="en-US" b="true" sz="2500" spc="-50">
                <a:solidFill>
                  <a:srgbClr val="7D0000"/>
                </a:solidFill>
                <a:latin typeface="Inter Bold"/>
                <a:ea typeface="Inter Bold"/>
                <a:cs typeface="Inter Bold"/>
                <a:sym typeface="Inter Bold"/>
              </a:rPr>
              <a:t>dipicu oleh laga kualifikasi Piala Dunia </a:t>
            </a:r>
            <a:r>
              <a:rPr lang="en-US" sz="2500" spc="-50">
                <a:solidFill>
                  <a:srgbClr val="7D0000"/>
                </a:solidFill>
                <a:latin typeface="Inter"/>
                <a:ea typeface="Inter"/>
                <a:cs typeface="Inter"/>
                <a:sym typeface="Inter"/>
              </a:rPr>
              <a:t>(5 dan 10 September). </a:t>
            </a:r>
          </a:p>
          <a:p>
            <a:pPr algn="just">
              <a:lnSpc>
                <a:spcPts val="1530"/>
              </a:lnSpc>
            </a:pPr>
          </a:p>
          <a:p>
            <a:pPr algn="just" marL="539753" indent="-269876" lvl="1">
              <a:lnSpc>
                <a:spcPts val="4250"/>
              </a:lnSpc>
              <a:buFont typeface="Arial"/>
              <a:buChar char="•"/>
            </a:pPr>
            <a:r>
              <a:rPr lang="en-US" b="true" sz="2500" spc="-50">
                <a:solidFill>
                  <a:srgbClr val="7D0000"/>
                </a:solidFill>
                <a:latin typeface="Inter Bold"/>
                <a:ea typeface="Inter Bold"/>
                <a:cs typeface="Inter Bold"/>
                <a:sym typeface="Inter Bold"/>
              </a:rPr>
              <a:t>Lonjakan besar</a:t>
            </a:r>
            <a:r>
              <a:rPr lang="en-US" sz="2500" spc="-50">
                <a:solidFill>
                  <a:srgbClr val="7D0000"/>
                </a:solidFill>
                <a:latin typeface="Inter"/>
                <a:ea typeface="Inter"/>
                <a:cs typeface="Inter"/>
                <a:sym typeface="Inter"/>
              </a:rPr>
              <a:t> terjadi pada </a:t>
            </a:r>
            <a:r>
              <a:rPr lang="en-US" b="true" sz="2500" spc="-50">
                <a:solidFill>
                  <a:srgbClr val="7D0000"/>
                </a:solidFill>
                <a:latin typeface="Inter Bold"/>
                <a:ea typeface="Inter Bold"/>
                <a:cs typeface="Inter Bold"/>
                <a:sym typeface="Inter Bold"/>
              </a:rPr>
              <a:t>12 dan 13</a:t>
            </a:r>
            <a:r>
              <a:rPr lang="en-US" sz="2500" spc="-50">
                <a:solidFill>
                  <a:srgbClr val="7D0000"/>
                </a:solidFill>
                <a:latin typeface="Inter"/>
                <a:ea typeface="Inter"/>
                <a:cs typeface="Inter"/>
                <a:sym typeface="Inter"/>
              </a:rPr>
              <a:t> </a:t>
            </a:r>
            <a:r>
              <a:rPr lang="en-US" b="true" sz="2500" spc="-50">
                <a:solidFill>
                  <a:srgbClr val="7D0000"/>
                </a:solidFill>
                <a:latin typeface="Inter Bold"/>
                <a:ea typeface="Inter Bold"/>
                <a:cs typeface="Inter Bold"/>
                <a:sym typeface="Inter Bold"/>
              </a:rPr>
              <a:t>September  karena statement</a:t>
            </a:r>
            <a:r>
              <a:rPr lang="en-US" sz="2500" spc="-50">
                <a:solidFill>
                  <a:srgbClr val="7D0000"/>
                </a:solidFill>
                <a:latin typeface="Inter"/>
                <a:ea typeface="Inter"/>
                <a:cs typeface="Inter"/>
                <a:sym typeface="Inter"/>
              </a:rPr>
              <a:t> yang dikeluarkan oleh </a:t>
            </a:r>
            <a:r>
              <a:rPr lang="en-US" b="true" sz="2500" spc="-50">
                <a:solidFill>
                  <a:srgbClr val="7D0000"/>
                </a:solidFill>
                <a:latin typeface="Inter Bold"/>
                <a:ea typeface="Inter Bold"/>
                <a:cs typeface="Inter Bold"/>
                <a:sym typeface="Inter Bold"/>
              </a:rPr>
              <a:t>peter gontha menunjukkan ketidaksetujuan terhadap kebijakan PSSI</a:t>
            </a:r>
            <a:r>
              <a:rPr lang="en-US" sz="2500" spc="-50">
                <a:solidFill>
                  <a:srgbClr val="7D0000"/>
                </a:solidFill>
                <a:latin typeface="Inter"/>
                <a:ea typeface="Inter"/>
                <a:cs typeface="Inter"/>
                <a:sym typeface="Inter"/>
              </a:rPr>
              <a:t> terkait naturalisasi Timnas.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0">
            <a:off x="-2003663" y="-705483"/>
            <a:ext cx="6309208" cy="11988977"/>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10800000">
            <a:off x="13975328" y="-705483"/>
            <a:ext cx="6309208" cy="11988977"/>
            <a:chOff x="0" y="0"/>
            <a:chExt cx="406400" cy="772255"/>
          </a:xfrm>
        </p:grpSpPr>
        <p:sp>
          <p:nvSpPr>
            <p:cNvPr name="Freeform 6" id="6"/>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7" id="7"/>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sp>
        <p:nvSpPr>
          <p:cNvPr name="Freeform 8" id="8"/>
          <p:cNvSpPr/>
          <p:nvPr/>
        </p:nvSpPr>
        <p:spPr>
          <a:xfrm flipH="false" flipV="false" rot="0">
            <a:off x="3361428" y="2466412"/>
            <a:ext cx="11565144" cy="4572446"/>
          </a:xfrm>
          <a:custGeom>
            <a:avLst/>
            <a:gdLst/>
            <a:ahLst/>
            <a:cxnLst/>
            <a:rect r="r" b="b" t="t" l="l"/>
            <a:pathLst>
              <a:path h="4572446" w="11565144">
                <a:moveTo>
                  <a:pt x="0" y="0"/>
                </a:moveTo>
                <a:lnTo>
                  <a:pt x="11565144" y="0"/>
                </a:lnTo>
                <a:lnTo>
                  <a:pt x="11565144" y="4572447"/>
                </a:lnTo>
                <a:lnTo>
                  <a:pt x="0" y="4572447"/>
                </a:lnTo>
                <a:lnTo>
                  <a:pt x="0" y="0"/>
                </a:lnTo>
                <a:close/>
              </a:path>
            </a:pathLst>
          </a:custGeom>
          <a:blipFill>
            <a:blip r:embed="rId2"/>
            <a:stretch>
              <a:fillRect l="-889" t="-6943" r="-1086" b="-2998"/>
            </a:stretch>
          </a:blipFill>
        </p:spPr>
      </p:sp>
      <p:sp>
        <p:nvSpPr>
          <p:cNvPr name="TextBox 9" id="9"/>
          <p:cNvSpPr txBox="true"/>
          <p:nvPr/>
        </p:nvSpPr>
        <p:spPr>
          <a:xfrm rot="0">
            <a:off x="3724301" y="847725"/>
            <a:ext cx="10839398" cy="1241426"/>
          </a:xfrm>
          <a:prstGeom prst="rect">
            <a:avLst/>
          </a:prstGeom>
        </p:spPr>
        <p:txBody>
          <a:bodyPr anchor="t" rtlCol="false" tIns="0" lIns="0" bIns="0" rIns="0">
            <a:spAutoFit/>
          </a:bodyPr>
          <a:lstStyle/>
          <a:p>
            <a:pPr algn="ctr">
              <a:lnSpc>
                <a:spcPts val="9799"/>
              </a:lnSpc>
            </a:pPr>
            <a:r>
              <a:rPr lang="en-US" sz="6999">
                <a:solidFill>
                  <a:srgbClr val="FFFFFF"/>
                </a:solidFill>
                <a:latin typeface="Sports World"/>
                <a:ea typeface="Sports World"/>
                <a:cs typeface="Sports World"/>
                <a:sym typeface="Sports World"/>
              </a:rPr>
              <a:t>TAGAR </a:t>
            </a:r>
            <a:r>
              <a:rPr lang="en-US" sz="6999">
                <a:solidFill>
                  <a:srgbClr val="FFDF09"/>
                </a:solidFill>
                <a:latin typeface="Sports World"/>
                <a:ea typeface="Sports World"/>
                <a:cs typeface="Sports World"/>
                <a:sym typeface="Sports World"/>
              </a:rPr>
              <a:t>POPULER</a:t>
            </a:r>
          </a:p>
        </p:txBody>
      </p:sp>
      <p:grpSp>
        <p:nvGrpSpPr>
          <p:cNvPr name="Group 10" id="10"/>
          <p:cNvGrpSpPr/>
          <p:nvPr/>
        </p:nvGrpSpPr>
        <p:grpSpPr>
          <a:xfrm rot="0">
            <a:off x="687961" y="7419859"/>
            <a:ext cx="16912078" cy="1932136"/>
            <a:chOff x="0" y="0"/>
            <a:chExt cx="4454210" cy="508875"/>
          </a:xfrm>
        </p:grpSpPr>
        <p:sp>
          <p:nvSpPr>
            <p:cNvPr name="Freeform 11" id="11"/>
            <p:cNvSpPr/>
            <p:nvPr/>
          </p:nvSpPr>
          <p:spPr>
            <a:xfrm flipH="false" flipV="false" rot="0">
              <a:off x="0" y="0"/>
              <a:ext cx="4454210" cy="508875"/>
            </a:xfrm>
            <a:custGeom>
              <a:avLst/>
              <a:gdLst/>
              <a:ahLst/>
              <a:cxnLst/>
              <a:rect r="r" b="b" t="t" l="l"/>
              <a:pathLst>
                <a:path h="508875" w="4454210">
                  <a:moveTo>
                    <a:pt x="0" y="0"/>
                  </a:moveTo>
                  <a:lnTo>
                    <a:pt x="4454210" y="0"/>
                  </a:lnTo>
                  <a:lnTo>
                    <a:pt x="4454210" y="508875"/>
                  </a:lnTo>
                  <a:lnTo>
                    <a:pt x="0" y="508875"/>
                  </a:lnTo>
                  <a:close/>
                </a:path>
              </a:pathLst>
            </a:custGeom>
            <a:solidFill>
              <a:srgbClr val="FFDF09"/>
            </a:solidFill>
          </p:spPr>
        </p:sp>
        <p:sp>
          <p:nvSpPr>
            <p:cNvPr name="TextBox 12" id="12"/>
            <p:cNvSpPr txBox="true"/>
            <p:nvPr/>
          </p:nvSpPr>
          <p:spPr>
            <a:xfrm>
              <a:off x="0" y="-57150"/>
              <a:ext cx="4454210" cy="566025"/>
            </a:xfrm>
            <a:prstGeom prst="rect">
              <a:avLst/>
            </a:prstGeom>
          </p:spPr>
          <p:txBody>
            <a:bodyPr anchor="ctr" rtlCol="false" tIns="50800" lIns="50800" bIns="50800" rIns="50800"/>
            <a:lstStyle/>
            <a:p>
              <a:pPr algn="ctr">
                <a:lnSpc>
                  <a:spcPts val="3733"/>
                </a:lnSpc>
              </a:pPr>
            </a:p>
          </p:txBody>
        </p:sp>
      </p:grpSp>
      <p:sp>
        <p:nvSpPr>
          <p:cNvPr name="TextBox 13" id="13"/>
          <p:cNvSpPr txBox="true"/>
          <p:nvPr/>
        </p:nvSpPr>
        <p:spPr>
          <a:xfrm rot="0">
            <a:off x="853813" y="7079091"/>
            <a:ext cx="16580374" cy="3011805"/>
          </a:xfrm>
          <a:prstGeom prst="rect">
            <a:avLst/>
          </a:prstGeom>
        </p:spPr>
        <p:txBody>
          <a:bodyPr anchor="t" rtlCol="false" tIns="0" lIns="0" bIns="0" rIns="0">
            <a:spAutoFit/>
          </a:bodyPr>
          <a:lstStyle/>
          <a:p>
            <a:pPr algn="just">
              <a:lnSpc>
                <a:spcPts val="4049"/>
              </a:lnSpc>
            </a:pPr>
          </a:p>
          <a:p>
            <a:pPr algn="just">
              <a:lnSpc>
                <a:spcPts val="4049"/>
              </a:lnSpc>
            </a:pPr>
            <a:r>
              <a:rPr lang="en-US" sz="2699" b="true">
                <a:solidFill>
                  <a:srgbClr val="7D0000"/>
                </a:solidFill>
                <a:latin typeface="Inter Bold"/>
                <a:ea typeface="Inter Bold"/>
                <a:cs typeface="Inter Bold"/>
                <a:sym typeface="Inter Bold"/>
              </a:rPr>
              <a:t>Tagar populer #timnasday, #naturalisasi, dan #timnasindonesia</a:t>
            </a:r>
            <a:r>
              <a:rPr lang="en-US" sz="2699">
                <a:solidFill>
                  <a:srgbClr val="7D0000"/>
                </a:solidFill>
                <a:latin typeface="Inter"/>
                <a:ea typeface="Inter"/>
                <a:cs typeface="Inter"/>
                <a:sym typeface="Inter"/>
              </a:rPr>
              <a:t> </a:t>
            </a:r>
            <a:r>
              <a:rPr lang="en-US" sz="2699" b="true">
                <a:solidFill>
                  <a:srgbClr val="7D0000"/>
                </a:solidFill>
                <a:latin typeface="Inter Bold"/>
                <a:ea typeface="Inter Bold"/>
                <a:cs typeface="Inter Bold"/>
                <a:sym typeface="Inter Bold"/>
              </a:rPr>
              <a:t>mencerminkan pembahasan</a:t>
            </a:r>
            <a:r>
              <a:rPr lang="en-US" sz="2699">
                <a:solidFill>
                  <a:srgbClr val="7D0000"/>
                </a:solidFill>
                <a:latin typeface="Inter"/>
                <a:ea typeface="Inter"/>
                <a:cs typeface="Inter"/>
                <a:sym typeface="Inter"/>
              </a:rPr>
              <a:t> </a:t>
            </a:r>
            <a:r>
              <a:rPr lang="en-US" sz="2699" b="true">
                <a:solidFill>
                  <a:srgbClr val="7D0000"/>
                </a:solidFill>
                <a:latin typeface="Inter Bold"/>
                <a:ea typeface="Inter Bold"/>
                <a:cs typeface="Inter Bold"/>
                <a:sym typeface="Inter Bold"/>
              </a:rPr>
              <a:t>isu </a:t>
            </a:r>
            <a:r>
              <a:rPr lang="en-US" sz="2699">
                <a:solidFill>
                  <a:srgbClr val="7D0000"/>
                </a:solidFill>
                <a:latin typeface="Inter"/>
                <a:ea typeface="Inter"/>
                <a:cs typeface="Inter"/>
                <a:sym typeface="Inter"/>
              </a:rPr>
              <a:t>naturalisasi pemain </a:t>
            </a:r>
            <a:r>
              <a:rPr lang="en-US" sz="2699" b="true">
                <a:solidFill>
                  <a:srgbClr val="7D0000"/>
                </a:solidFill>
                <a:latin typeface="Inter Bold"/>
                <a:ea typeface="Inter Bold"/>
                <a:cs typeface="Inter Bold"/>
                <a:sym typeface="Inter Bold"/>
              </a:rPr>
              <a:t>dalam konteks antusiasme dan dukungan terhadap timnas</a:t>
            </a:r>
            <a:r>
              <a:rPr lang="en-US" sz="2699">
                <a:solidFill>
                  <a:srgbClr val="7D0000"/>
                </a:solidFill>
                <a:latin typeface="Inter"/>
                <a:ea typeface="Inter"/>
                <a:cs typeface="Inter"/>
                <a:sym typeface="Inter"/>
              </a:rPr>
              <a:t> Indonesia selama pertandingan. </a:t>
            </a:r>
          </a:p>
          <a:p>
            <a:pPr algn="just">
              <a:lnSpc>
                <a:spcPts val="4049"/>
              </a:lnSpc>
            </a:pPr>
          </a:p>
          <a:p>
            <a:pPr algn="just">
              <a:lnSpc>
                <a:spcPts val="4049"/>
              </a:lnSpc>
            </a:pPr>
          </a:p>
        </p:txBody>
      </p:sp>
      <p:sp>
        <p:nvSpPr>
          <p:cNvPr name="Freeform 14" id="14"/>
          <p:cNvSpPr/>
          <p:nvPr/>
        </p:nvSpPr>
        <p:spPr>
          <a:xfrm flipH="false" flipV="false" rot="0">
            <a:off x="15711113" y="5654962"/>
            <a:ext cx="923871" cy="1097470"/>
          </a:xfrm>
          <a:custGeom>
            <a:avLst/>
            <a:gdLst/>
            <a:ahLst/>
            <a:cxnLst/>
            <a:rect r="r" b="b" t="t" l="l"/>
            <a:pathLst>
              <a:path h="1097470" w="923871">
                <a:moveTo>
                  <a:pt x="0" y="0"/>
                </a:moveTo>
                <a:lnTo>
                  <a:pt x="923870" y="0"/>
                </a:lnTo>
                <a:lnTo>
                  <a:pt x="923870" y="1097470"/>
                </a:lnTo>
                <a:lnTo>
                  <a:pt x="0" y="1097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368743" y="5941388"/>
            <a:ext cx="554741" cy="1097470"/>
          </a:xfrm>
          <a:custGeom>
            <a:avLst/>
            <a:gdLst/>
            <a:ahLst/>
            <a:cxnLst/>
            <a:rect r="r" b="b" t="t" l="l"/>
            <a:pathLst>
              <a:path h="1097470" w="554741">
                <a:moveTo>
                  <a:pt x="0" y="0"/>
                </a:moveTo>
                <a:lnTo>
                  <a:pt x="554741" y="0"/>
                </a:lnTo>
                <a:lnTo>
                  <a:pt x="554741" y="1097471"/>
                </a:lnTo>
                <a:lnTo>
                  <a:pt x="0" y="1097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5400000">
            <a:off x="7572620" y="-5003163"/>
            <a:ext cx="3142761" cy="10006326"/>
            <a:chOff x="0" y="0"/>
            <a:chExt cx="406400" cy="1293949"/>
          </a:xfrm>
        </p:grpSpPr>
        <p:sp>
          <p:nvSpPr>
            <p:cNvPr name="Freeform 3" id="3"/>
            <p:cNvSpPr/>
            <p:nvPr/>
          </p:nvSpPr>
          <p:spPr>
            <a:xfrm flipH="false" flipV="false" rot="0">
              <a:off x="0" y="0"/>
              <a:ext cx="406400" cy="1293949"/>
            </a:xfrm>
            <a:custGeom>
              <a:avLst/>
              <a:gdLst/>
              <a:ahLst/>
              <a:cxnLst/>
              <a:rect r="r" b="b" t="t" l="l"/>
              <a:pathLst>
                <a:path h="1293949" w="406400">
                  <a:moveTo>
                    <a:pt x="0" y="0"/>
                  </a:moveTo>
                  <a:lnTo>
                    <a:pt x="203200" y="0"/>
                  </a:lnTo>
                  <a:lnTo>
                    <a:pt x="406400" y="646974"/>
                  </a:lnTo>
                  <a:lnTo>
                    <a:pt x="203200" y="1293949"/>
                  </a:lnTo>
                  <a:lnTo>
                    <a:pt x="0" y="1293949"/>
                  </a:lnTo>
                  <a:lnTo>
                    <a:pt x="203200" y="646974"/>
                  </a:lnTo>
                  <a:lnTo>
                    <a:pt x="0" y="0"/>
                  </a:lnTo>
                  <a:close/>
                </a:path>
              </a:pathLst>
            </a:custGeom>
            <a:gradFill rotWithShape="true">
              <a:gsLst>
                <a:gs pos="0">
                  <a:srgbClr val="7D0000">
                    <a:alpha val="100000"/>
                  </a:srgbClr>
                </a:gs>
                <a:gs pos="100000">
                  <a:srgbClr val="DF2B2B">
                    <a:alpha val="100000"/>
                  </a:srgbClr>
                </a:gs>
              </a:gsLst>
              <a:lin ang="0"/>
            </a:gradFill>
            <a:ln cap="sq">
              <a:noFill/>
              <a:prstDash val="solid"/>
              <a:miter/>
            </a:ln>
          </p:spPr>
        </p:sp>
        <p:sp>
          <p:nvSpPr>
            <p:cNvPr name="TextBox 4" id="4"/>
            <p:cNvSpPr txBox="true"/>
            <p:nvPr/>
          </p:nvSpPr>
          <p:spPr>
            <a:xfrm>
              <a:off x="177800" y="-57150"/>
              <a:ext cx="152400" cy="1351099"/>
            </a:xfrm>
            <a:prstGeom prst="rect">
              <a:avLst/>
            </a:prstGeom>
          </p:spPr>
          <p:txBody>
            <a:bodyPr anchor="ctr" rtlCol="false" tIns="50800" lIns="50800" bIns="50800" rIns="50800"/>
            <a:lstStyle/>
            <a:p>
              <a:pPr algn="ctr" marL="575734" indent="-287867" lvl="1">
                <a:lnSpc>
                  <a:spcPts val="3733"/>
                </a:lnSpc>
                <a:spcBef>
                  <a:spcPct val="0"/>
                </a:spcBef>
                <a:buFont typeface="Arial"/>
                <a:buChar char="•"/>
              </a:pPr>
            </a:p>
          </p:txBody>
        </p:sp>
      </p:grpSp>
      <p:sp>
        <p:nvSpPr>
          <p:cNvPr name="TextBox 5" id="5"/>
          <p:cNvSpPr txBox="true"/>
          <p:nvPr/>
        </p:nvSpPr>
        <p:spPr>
          <a:xfrm rot="0">
            <a:off x="2871453" y="3242396"/>
            <a:ext cx="12545094" cy="3554559"/>
          </a:xfrm>
          <a:prstGeom prst="rect">
            <a:avLst/>
          </a:prstGeom>
        </p:spPr>
        <p:txBody>
          <a:bodyPr anchor="t" rtlCol="false" tIns="0" lIns="0" bIns="0" rIns="0">
            <a:spAutoFit/>
          </a:bodyPr>
          <a:lstStyle/>
          <a:p>
            <a:pPr algn="ctr">
              <a:lnSpc>
                <a:spcPts val="14079"/>
              </a:lnSpc>
            </a:pPr>
            <a:r>
              <a:rPr lang="en-US" sz="10056">
                <a:solidFill>
                  <a:srgbClr val="FFFFFF"/>
                </a:solidFill>
                <a:latin typeface="Sports World"/>
                <a:ea typeface="Sports World"/>
                <a:cs typeface="Sports World"/>
                <a:sym typeface="Sports World"/>
              </a:rPr>
              <a:t>ANALISIS</a:t>
            </a:r>
          </a:p>
          <a:p>
            <a:pPr algn="ctr">
              <a:lnSpc>
                <a:spcPts val="14079"/>
              </a:lnSpc>
            </a:pPr>
            <a:r>
              <a:rPr lang="en-US" sz="10056">
                <a:solidFill>
                  <a:srgbClr val="FFDF09"/>
                </a:solidFill>
                <a:latin typeface="Sports World"/>
                <a:ea typeface="Sports World"/>
                <a:cs typeface="Sports World"/>
                <a:sym typeface="Sports World"/>
              </a:rPr>
              <a:t>SENTIMEN</a:t>
            </a:r>
          </a:p>
        </p:txBody>
      </p:sp>
      <p:grpSp>
        <p:nvGrpSpPr>
          <p:cNvPr name="Group 6" id="6"/>
          <p:cNvGrpSpPr/>
          <p:nvPr/>
        </p:nvGrpSpPr>
        <p:grpSpPr>
          <a:xfrm rot="-5400000">
            <a:off x="7572620" y="5283837"/>
            <a:ext cx="3142761" cy="10006326"/>
            <a:chOff x="0" y="0"/>
            <a:chExt cx="406400" cy="1293949"/>
          </a:xfrm>
        </p:grpSpPr>
        <p:sp>
          <p:nvSpPr>
            <p:cNvPr name="Freeform 7" id="7"/>
            <p:cNvSpPr/>
            <p:nvPr/>
          </p:nvSpPr>
          <p:spPr>
            <a:xfrm flipH="false" flipV="false" rot="0">
              <a:off x="0" y="0"/>
              <a:ext cx="406400" cy="1293949"/>
            </a:xfrm>
            <a:custGeom>
              <a:avLst/>
              <a:gdLst/>
              <a:ahLst/>
              <a:cxnLst/>
              <a:rect r="r" b="b" t="t" l="l"/>
              <a:pathLst>
                <a:path h="1293949" w="406400">
                  <a:moveTo>
                    <a:pt x="0" y="0"/>
                  </a:moveTo>
                  <a:lnTo>
                    <a:pt x="203200" y="0"/>
                  </a:lnTo>
                  <a:lnTo>
                    <a:pt x="406400" y="646974"/>
                  </a:lnTo>
                  <a:lnTo>
                    <a:pt x="203200" y="1293949"/>
                  </a:lnTo>
                  <a:lnTo>
                    <a:pt x="0" y="1293949"/>
                  </a:lnTo>
                  <a:lnTo>
                    <a:pt x="203200" y="646974"/>
                  </a:lnTo>
                  <a:lnTo>
                    <a:pt x="0" y="0"/>
                  </a:lnTo>
                  <a:close/>
                </a:path>
              </a:pathLst>
            </a:custGeom>
            <a:gradFill rotWithShape="true">
              <a:gsLst>
                <a:gs pos="0">
                  <a:srgbClr val="7D0000">
                    <a:alpha val="100000"/>
                  </a:srgbClr>
                </a:gs>
                <a:gs pos="100000">
                  <a:srgbClr val="DF2B2B">
                    <a:alpha val="100000"/>
                  </a:srgbClr>
                </a:gs>
              </a:gsLst>
              <a:lin ang="0"/>
            </a:gradFill>
            <a:ln cap="sq">
              <a:noFill/>
              <a:prstDash val="solid"/>
              <a:miter/>
            </a:ln>
          </p:spPr>
        </p:sp>
        <p:sp>
          <p:nvSpPr>
            <p:cNvPr name="TextBox 8" id="8"/>
            <p:cNvSpPr txBox="true"/>
            <p:nvPr/>
          </p:nvSpPr>
          <p:spPr>
            <a:xfrm>
              <a:off x="177800" y="-57150"/>
              <a:ext cx="152400" cy="1351099"/>
            </a:xfrm>
            <a:prstGeom prst="rect">
              <a:avLst/>
            </a:prstGeom>
          </p:spPr>
          <p:txBody>
            <a:bodyPr anchor="ctr" rtlCol="false" tIns="50800" lIns="50800" bIns="50800" rIns="50800"/>
            <a:lstStyle/>
            <a:p>
              <a:pPr algn="ctr" marL="575734" indent="-287867" lvl="1">
                <a:lnSpc>
                  <a:spcPts val="3733"/>
                </a:lnSpc>
                <a:spcBef>
                  <a:spcPct val="0"/>
                </a:spcBef>
                <a:buFont typeface="Arial"/>
                <a:buChar char="•"/>
              </a:pPr>
            </a:p>
          </p:txBody>
        </p:sp>
      </p:grpSp>
      <p:grpSp>
        <p:nvGrpSpPr>
          <p:cNvPr name="Group 9" id="9"/>
          <p:cNvGrpSpPr/>
          <p:nvPr/>
        </p:nvGrpSpPr>
        <p:grpSpPr>
          <a:xfrm rot="0">
            <a:off x="-2003663" y="-705483"/>
            <a:ext cx="6309208" cy="11988977"/>
            <a:chOff x="0" y="0"/>
            <a:chExt cx="406400" cy="772255"/>
          </a:xfrm>
        </p:grpSpPr>
        <p:sp>
          <p:nvSpPr>
            <p:cNvPr name="Freeform 10" id="10"/>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1" id="11"/>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12" id="12"/>
          <p:cNvGrpSpPr/>
          <p:nvPr/>
        </p:nvGrpSpPr>
        <p:grpSpPr>
          <a:xfrm rot="-10800000">
            <a:off x="13975328" y="-705483"/>
            <a:ext cx="6309208" cy="11988977"/>
            <a:chOff x="0" y="0"/>
            <a:chExt cx="406400" cy="772255"/>
          </a:xfrm>
        </p:grpSpPr>
        <p:sp>
          <p:nvSpPr>
            <p:cNvPr name="Freeform 13" id="1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14" id="1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0">
            <a:off x="-2000100" y="0"/>
            <a:ext cx="6309208" cy="11988977"/>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10800000">
            <a:off x="13978892" y="0"/>
            <a:ext cx="6309208" cy="11988977"/>
            <a:chOff x="0" y="0"/>
            <a:chExt cx="406400" cy="772255"/>
          </a:xfrm>
        </p:grpSpPr>
        <p:sp>
          <p:nvSpPr>
            <p:cNvPr name="Freeform 6" id="6"/>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7" id="7"/>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8" id="8"/>
          <p:cNvGrpSpPr/>
          <p:nvPr/>
        </p:nvGrpSpPr>
        <p:grpSpPr>
          <a:xfrm rot="0">
            <a:off x="7939672" y="3309234"/>
            <a:ext cx="8381686" cy="5882391"/>
            <a:chOff x="0" y="0"/>
            <a:chExt cx="2207522" cy="1549272"/>
          </a:xfrm>
        </p:grpSpPr>
        <p:sp>
          <p:nvSpPr>
            <p:cNvPr name="Freeform 9" id="9"/>
            <p:cNvSpPr/>
            <p:nvPr/>
          </p:nvSpPr>
          <p:spPr>
            <a:xfrm flipH="false" flipV="false" rot="0">
              <a:off x="0" y="0"/>
              <a:ext cx="2207522" cy="1549272"/>
            </a:xfrm>
            <a:custGeom>
              <a:avLst/>
              <a:gdLst/>
              <a:ahLst/>
              <a:cxnLst/>
              <a:rect r="r" b="b" t="t" l="l"/>
              <a:pathLst>
                <a:path h="1549272" w="2207522">
                  <a:moveTo>
                    <a:pt x="0" y="0"/>
                  </a:moveTo>
                  <a:lnTo>
                    <a:pt x="2207522" y="0"/>
                  </a:lnTo>
                  <a:lnTo>
                    <a:pt x="2207522" y="1549272"/>
                  </a:lnTo>
                  <a:lnTo>
                    <a:pt x="0" y="1549272"/>
                  </a:lnTo>
                  <a:close/>
                </a:path>
              </a:pathLst>
            </a:custGeom>
            <a:solidFill>
              <a:srgbClr val="FFDF09"/>
            </a:solidFill>
          </p:spPr>
        </p:sp>
        <p:sp>
          <p:nvSpPr>
            <p:cNvPr name="TextBox 10" id="10"/>
            <p:cNvSpPr txBox="true"/>
            <p:nvPr/>
          </p:nvSpPr>
          <p:spPr>
            <a:xfrm>
              <a:off x="0" y="-57150"/>
              <a:ext cx="2207522" cy="1606422"/>
            </a:xfrm>
            <a:prstGeom prst="rect">
              <a:avLst/>
            </a:prstGeom>
          </p:spPr>
          <p:txBody>
            <a:bodyPr anchor="ctr" rtlCol="false" tIns="50800" lIns="50800" bIns="50800" rIns="50800"/>
            <a:lstStyle/>
            <a:p>
              <a:pPr algn="ctr">
                <a:lnSpc>
                  <a:spcPts val="3733"/>
                </a:lnSpc>
              </a:pPr>
            </a:p>
          </p:txBody>
        </p:sp>
      </p:grpSp>
      <p:sp>
        <p:nvSpPr>
          <p:cNvPr name="Freeform 11" id="11"/>
          <p:cNvSpPr/>
          <p:nvPr/>
        </p:nvSpPr>
        <p:spPr>
          <a:xfrm flipH="false" flipV="false" rot="0">
            <a:off x="1988541" y="3309234"/>
            <a:ext cx="5739267" cy="5882391"/>
          </a:xfrm>
          <a:custGeom>
            <a:avLst/>
            <a:gdLst/>
            <a:ahLst/>
            <a:cxnLst/>
            <a:rect r="r" b="b" t="t" l="l"/>
            <a:pathLst>
              <a:path h="5882391" w="5739267">
                <a:moveTo>
                  <a:pt x="0" y="0"/>
                </a:moveTo>
                <a:lnTo>
                  <a:pt x="5739267" y="0"/>
                </a:lnTo>
                <a:lnTo>
                  <a:pt x="5739267" y="5882391"/>
                </a:lnTo>
                <a:lnTo>
                  <a:pt x="0" y="5882391"/>
                </a:lnTo>
                <a:lnTo>
                  <a:pt x="0" y="0"/>
                </a:lnTo>
                <a:close/>
              </a:path>
            </a:pathLst>
          </a:custGeom>
          <a:blipFill>
            <a:blip r:embed="rId2"/>
            <a:stretch>
              <a:fillRect l="0" t="0" r="0" b="0"/>
            </a:stretch>
          </a:blipFill>
        </p:spPr>
      </p:sp>
      <p:sp>
        <p:nvSpPr>
          <p:cNvPr name="TextBox 12" id="12"/>
          <p:cNvSpPr txBox="true"/>
          <p:nvPr/>
        </p:nvSpPr>
        <p:spPr>
          <a:xfrm rot="0">
            <a:off x="2780634" y="1154638"/>
            <a:ext cx="12726732" cy="1508126"/>
          </a:xfrm>
          <a:prstGeom prst="rect">
            <a:avLst/>
          </a:prstGeom>
        </p:spPr>
        <p:txBody>
          <a:bodyPr anchor="t" rtlCol="false" tIns="0" lIns="0" bIns="0" rIns="0">
            <a:spAutoFit/>
          </a:bodyPr>
          <a:lstStyle/>
          <a:p>
            <a:pPr algn="l">
              <a:lnSpc>
                <a:spcPts val="11899"/>
              </a:lnSpc>
            </a:pPr>
            <a:r>
              <a:rPr lang="en-US" sz="8499">
                <a:solidFill>
                  <a:srgbClr val="FFFFFF"/>
                </a:solidFill>
                <a:latin typeface="Sports World"/>
                <a:ea typeface="Sports World"/>
                <a:cs typeface="Sports World"/>
                <a:sym typeface="Sports World"/>
              </a:rPr>
              <a:t>ANALISIS </a:t>
            </a:r>
            <a:r>
              <a:rPr lang="en-US" sz="8499">
                <a:solidFill>
                  <a:srgbClr val="FFDF09"/>
                </a:solidFill>
                <a:latin typeface="Sports World"/>
                <a:ea typeface="Sports World"/>
                <a:cs typeface="Sports World"/>
                <a:sym typeface="Sports World"/>
              </a:rPr>
              <a:t>SENTIMEN</a:t>
            </a:r>
          </a:p>
        </p:txBody>
      </p:sp>
      <p:sp>
        <p:nvSpPr>
          <p:cNvPr name="TextBox 13" id="13"/>
          <p:cNvSpPr txBox="true"/>
          <p:nvPr/>
        </p:nvSpPr>
        <p:spPr>
          <a:xfrm rot="0">
            <a:off x="8104104" y="3387215"/>
            <a:ext cx="8052822" cy="5640705"/>
          </a:xfrm>
          <a:prstGeom prst="rect">
            <a:avLst/>
          </a:prstGeom>
        </p:spPr>
        <p:txBody>
          <a:bodyPr anchor="t" rtlCol="false" tIns="0" lIns="0" bIns="0" rIns="0">
            <a:spAutoFit/>
          </a:bodyPr>
          <a:lstStyle/>
          <a:p>
            <a:pPr algn="just">
              <a:lnSpc>
                <a:spcPts val="4050"/>
              </a:lnSpc>
            </a:pPr>
            <a:r>
              <a:rPr lang="en-US" b="true" sz="2700" spc="-54">
                <a:solidFill>
                  <a:srgbClr val="7D0000"/>
                </a:solidFill>
                <a:latin typeface="Inter Bold"/>
                <a:ea typeface="Inter Bold"/>
                <a:cs typeface="Inter Bold"/>
                <a:sym typeface="Inter Bold"/>
              </a:rPr>
              <a:t>Positif (34.3%)</a:t>
            </a:r>
          </a:p>
          <a:p>
            <a:pPr algn="just" marL="582932" indent="-291466" lvl="1">
              <a:lnSpc>
                <a:spcPts val="4050"/>
              </a:lnSpc>
              <a:buFont typeface="Arial"/>
              <a:buChar char="•"/>
            </a:pPr>
            <a:r>
              <a:rPr lang="en-US" sz="2700" spc="-54">
                <a:solidFill>
                  <a:srgbClr val="7D0000"/>
                </a:solidFill>
                <a:latin typeface="Inter"/>
                <a:ea typeface="Inter"/>
                <a:cs typeface="Inter"/>
                <a:sym typeface="Inter"/>
              </a:rPr>
              <a:t>Keturunan Indonesia memiliki hak untuk membela Timnas</a:t>
            </a:r>
          </a:p>
          <a:p>
            <a:pPr algn="just" marL="582932" indent="-291466" lvl="1">
              <a:lnSpc>
                <a:spcPts val="4050"/>
              </a:lnSpc>
              <a:buFont typeface="Arial"/>
              <a:buChar char="•"/>
            </a:pPr>
            <a:r>
              <a:rPr lang="en-US" sz="2700" spc="-54">
                <a:solidFill>
                  <a:srgbClr val="7D0000"/>
                </a:solidFill>
                <a:latin typeface="Inter"/>
                <a:ea typeface="Inter"/>
                <a:cs typeface="Inter"/>
                <a:sym typeface="Inter"/>
              </a:rPr>
              <a:t>Proses naturalisasi diakui secara aturan</a:t>
            </a:r>
          </a:p>
          <a:p>
            <a:pPr algn="just" marL="582932" indent="-291466" lvl="1">
              <a:lnSpc>
                <a:spcPts val="4050"/>
              </a:lnSpc>
              <a:buFont typeface="Arial"/>
              <a:buChar char="•"/>
            </a:pPr>
            <a:r>
              <a:rPr lang="en-US" sz="2700" spc="-54">
                <a:solidFill>
                  <a:srgbClr val="7D0000"/>
                </a:solidFill>
                <a:latin typeface="Inter"/>
                <a:ea typeface="Inter"/>
                <a:cs typeface="Inter"/>
                <a:sym typeface="Inter"/>
              </a:rPr>
              <a:t>Naturalisasi menambah kualitas Timnas</a:t>
            </a:r>
          </a:p>
          <a:p>
            <a:pPr algn="just">
              <a:lnSpc>
                <a:spcPts val="4050"/>
              </a:lnSpc>
            </a:pPr>
          </a:p>
          <a:p>
            <a:pPr algn="just">
              <a:lnSpc>
                <a:spcPts val="4050"/>
              </a:lnSpc>
            </a:pPr>
            <a:r>
              <a:rPr lang="en-US" b="true" sz="2700" spc="-54">
                <a:solidFill>
                  <a:srgbClr val="7D0000"/>
                </a:solidFill>
                <a:latin typeface="Inter Bold"/>
                <a:ea typeface="Inter Bold"/>
                <a:cs typeface="Inter Bold"/>
                <a:sym typeface="Inter Bold"/>
              </a:rPr>
              <a:t>Negatif (14.4%)</a:t>
            </a:r>
          </a:p>
          <a:p>
            <a:pPr algn="just" marL="582932" indent="-291466" lvl="1">
              <a:lnSpc>
                <a:spcPts val="4050"/>
              </a:lnSpc>
              <a:buFont typeface="Arial"/>
              <a:buChar char="•"/>
            </a:pPr>
            <a:r>
              <a:rPr lang="en-US" sz="2700" spc="-54">
                <a:solidFill>
                  <a:srgbClr val="7D0000"/>
                </a:solidFill>
                <a:latin typeface="Inter"/>
                <a:ea typeface="Inter"/>
                <a:cs typeface="Inter"/>
                <a:sym typeface="Inter"/>
              </a:rPr>
              <a:t>Kegagalan dalam pembinaan pemain lokal</a:t>
            </a:r>
          </a:p>
          <a:p>
            <a:pPr algn="just" marL="582932" indent="-291466" lvl="1">
              <a:lnSpc>
                <a:spcPts val="4050"/>
              </a:lnSpc>
              <a:buFont typeface="Arial"/>
              <a:buChar char="•"/>
            </a:pPr>
            <a:r>
              <a:rPr lang="en-US" sz="2700" spc="-54">
                <a:solidFill>
                  <a:srgbClr val="7D0000"/>
                </a:solidFill>
                <a:latin typeface="Inter"/>
                <a:ea typeface="Inter"/>
                <a:cs typeface="Inter"/>
                <a:sym typeface="Inter"/>
              </a:rPr>
              <a:t>Ketergantungan pada pemain asing</a:t>
            </a:r>
          </a:p>
          <a:p>
            <a:pPr algn="just" marL="582932" indent="-291466" lvl="1">
              <a:lnSpc>
                <a:spcPts val="4050"/>
              </a:lnSpc>
              <a:buFont typeface="Arial"/>
              <a:buChar char="•"/>
            </a:pPr>
            <a:r>
              <a:rPr lang="en-US" sz="2700" spc="-54">
                <a:solidFill>
                  <a:srgbClr val="7D0000"/>
                </a:solidFill>
                <a:latin typeface="Inter"/>
                <a:ea typeface="Inter"/>
                <a:cs typeface="Inter"/>
                <a:sym typeface="Inter"/>
              </a:rPr>
              <a:t>Ketidakseimbangan antara pemain lokal dan pemain naturalisasi</a:t>
            </a:r>
          </a:p>
        </p:txBody>
      </p:sp>
      <p:sp>
        <p:nvSpPr>
          <p:cNvPr name="Freeform 14" id="14"/>
          <p:cNvSpPr/>
          <p:nvPr/>
        </p:nvSpPr>
        <p:spPr>
          <a:xfrm flipH="false" flipV="false" rot="0">
            <a:off x="566765" y="8709565"/>
            <a:ext cx="923871" cy="1097470"/>
          </a:xfrm>
          <a:custGeom>
            <a:avLst/>
            <a:gdLst/>
            <a:ahLst/>
            <a:cxnLst/>
            <a:rect r="r" b="b" t="t" l="l"/>
            <a:pathLst>
              <a:path h="1097470" w="923871">
                <a:moveTo>
                  <a:pt x="0" y="0"/>
                </a:moveTo>
                <a:lnTo>
                  <a:pt x="923870" y="0"/>
                </a:lnTo>
                <a:lnTo>
                  <a:pt x="923870" y="1097470"/>
                </a:lnTo>
                <a:lnTo>
                  <a:pt x="0" y="1097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7133496" y="8479184"/>
            <a:ext cx="554741" cy="1097470"/>
          </a:xfrm>
          <a:custGeom>
            <a:avLst/>
            <a:gdLst/>
            <a:ahLst/>
            <a:cxnLst/>
            <a:rect r="r" b="b" t="t" l="l"/>
            <a:pathLst>
              <a:path h="1097470" w="554741">
                <a:moveTo>
                  <a:pt x="0" y="0"/>
                </a:moveTo>
                <a:lnTo>
                  <a:pt x="554740" y="0"/>
                </a:lnTo>
                <a:lnTo>
                  <a:pt x="554740" y="1097471"/>
                </a:lnTo>
                <a:lnTo>
                  <a:pt x="0" y="1097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D0000"/>
        </a:solidFill>
      </p:bgPr>
    </p:bg>
    <p:spTree>
      <p:nvGrpSpPr>
        <p:cNvPr id="1" name=""/>
        <p:cNvGrpSpPr/>
        <p:nvPr/>
      </p:nvGrpSpPr>
      <p:grpSpPr>
        <a:xfrm>
          <a:off x="0" y="0"/>
          <a:ext cx="0" cy="0"/>
          <a:chOff x="0" y="0"/>
          <a:chExt cx="0" cy="0"/>
        </a:xfrm>
      </p:grpSpPr>
      <p:grpSp>
        <p:nvGrpSpPr>
          <p:cNvPr name="Group 2" id="2"/>
          <p:cNvGrpSpPr/>
          <p:nvPr/>
        </p:nvGrpSpPr>
        <p:grpSpPr>
          <a:xfrm rot="-10800000">
            <a:off x="13975328" y="-705483"/>
            <a:ext cx="6309208" cy="11988977"/>
            <a:chOff x="0" y="0"/>
            <a:chExt cx="406400" cy="772255"/>
          </a:xfrm>
        </p:grpSpPr>
        <p:sp>
          <p:nvSpPr>
            <p:cNvPr name="Freeform 3" id="3"/>
            <p:cNvSpPr/>
            <p:nvPr/>
          </p:nvSpPr>
          <p:spPr>
            <a:xfrm flipH="false" flipV="false" rot="0">
              <a:off x="0" y="0"/>
              <a:ext cx="406400" cy="772255"/>
            </a:xfrm>
            <a:custGeom>
              <a:avLst/>
              <a:gdLst/>
              <a:ahLst/>
              <a:cxnLst/>
              <a:rect r="r" b="b" t="t" l="l"/>
              <a:pathLst>
                <a:path h="772255" w="406400">
                  <a:moveTo>
                    <a:pt x="0" y="0"/>
                  </a:moveTo>
                  <a:lnTo>
                    <a:pt x="203200" y="0"/>
                  </a:lnTo>
                  <a:lnTo>
                    <a:pt x="406400" y="386128"/>
                  </a:lnTo>
                  <a:lnTo>
                    <a:pt x="203200" y="772255"/>
                  </a:lnTo>
                  <a:lnTo>
                    <a:pt x="0" y="772255"/>
                  </a:lnTo>
                  <a:lnTo>
                    <a:pt x="203200" y="386128"/>
                  </a:lnTo>
                  <a:lnTo>
                    <a:pt x="0" y="0"/>
                  </a:lnTo>
                  <a:close/>
                </a:path>
              </a:pathLst>
            </a:custGeom>
            <a:gradFill rotWithShape="true">
              <a:gsLst>
                <a:gs pos="0">
                  <a:srgbClr val="7D0000">
                    <a:alpha val="100000"/>
                  </a:srgbClr>
                </a:gs>
                <a:gs pos="100000">
                  <a:srgbClr val="DF2B2B">
                    <a:alpha val="100000"/>
                  </a:srgbClr>
                </a:gs>
              </a:gsLst>
              <a:lin ang="0"/>
            </a:gradFill>
          </p:spPr>
        </p:sp>
        <p:sp>
          <p:nvSpPr>
            <p:cNvPr name="TextBox 4" id="4"/>
            <p:cNvSpPr txBox="true"/>
            <p:nvPr/>
          </p:nvSpPr>
          <p:spPr>
            <a:xfrm>
              <a:off x="177800" y="-57150"/>
              <a:ext cx="152400" cy="829405"/>
            </a:xfrm>
            <a:prstGeom prst="rect">
              <a:avLst/>
            </a:prstGeom>
          </p:spPr>
          <p:txBody>
            <a:bodyPr anchor="ctr" rtlCol="false" tIns="50800" lIns="50800" bIns="50800" rIns="50800"/>
            <a:lstStyle/>
            <a:p>
              <a:pPr algn="ctr">
                <a:lnSpc>
                  <a:spcPts val="3733"/>
                </a:lnSpc>
              </a:pPr>
            </a:p>
          </p:txBody>
        </p:sp>
      </p:grpSp>
      <p:grpSp>
        <p:nvGrpSpPr>
          <p:cNvPr name="Group 5" id="5"/>
          <p:cNvGrpSpPr/>
          <p:nvPr/>
        </p:nvGrpSpPr>
        <p:grpSpPr>
          <a:xfrm rot="0">
            <a:off x="724168" y="6959115"/>
            <a:ext cx="16912078" cy="1932136"/>
            <a:chOff x="0" y="0"/>
            <a:chExt cx="4454210" cy="508875"/>
          </a:xfrm>
        </p:grpSpPr>
        <p:sp>
          <p:nvSpPr>
            <p:cNvPr name="Freeform 6" id="6"/>
            <p:cNvSpPr/>
            <p:nvPr/>
          </p:nvSpPr>
          <p:spPr>
            <a:xfrm flipH="false" flipV="false" rot="0">
              <a:off x="0" y="0"/>
              <a:ext cx="4454210" cy="508875"/>
            </a:xfrm>
            <a:custGeom>
              <a:avLst/>
              <a:gdLst/>
              <a:ahLst/>
              <a:cxnLst/>
              <a:rect r="r" b="b" t="t" l="l"/>
              <a:pathLst>
                <a:path h="508875" w="4454210">
                  <a:moveTo>
                    <a:pt x="0" y="0"/>
                  </a:moveTo>
                  <a:lnTo>
                    <a:pt x="4454210" y="0"/>
                  </a:lnTo>
                  <a:lnTo>
                    <a:pt x="4454210" y="508875"/>
                  </a:lnTo>
                  <a:lnTo>
                    <a:pt x="0" y="508875"/>
                  </a:lnTo>
                  <a:close/>
                </a:path>
              </a:pathLst>
            </a:custGeom>
            <a:solidFill>
              <a:srgbClr val="FFDF09"/>
            </a:solidFill>
          </p:spPr>
        </p:sp>
        <p:sp>
          <p:nvSpPr>
            <p:cNvPr name="TextBox 7" id="7"/>
            <p:cNvSpPr txBox="true"/>
            <p:nvPr/>
          </p:nvSpPr>
          <p:spPr>
            <a:xfrm>
              <a:off x="0" y="-57150"/>
              <a:ext cx="4454210" cy="566025"/>
            </a:xfrm>
            <a:prstGeom prst="rect">
              <a:avLst/>
            </a:prstGeom>
          </p:spPr>
          <p:txBody>
            <a:bodyPr anchor="ctr" rtlCol="false" tIns="50800" lIns="50800" bIns="50800" rIns="50800"/>
            <a:lstStyle/>
            <a:p>
              <a:pPr algn="ctr">
                <a:lnSpc>
                  <a:spcPts val="3733"/>
                </a:lnSpc>
              </a:pPr>
            </a:p>
          </p:txBody>
        </p:sp>
      </p:grpSp>
      <p:sp>
        <p:nvSpPr>
          <p:cNvPr name="Freeform 8" id="8"/>
          <p:cNvSpPr/>
          <p:nvPr/>
        </p:nvSpPr>
        <p:spPr>
          <a:xfrm flipH="false" flipV="false" rot="0">
            <a:off x="7879286" y="1395749"/>
            <a:ext cx="9756960" cy="5001986"/>
          </a:xfrm>
          <a:custGeom>
            <a:avLst/>
            <a:gdLst/>
            <a:ahLst/>
            <a:cxnLst/>
            <a:rect r="r" b="b" t="t" l="l"/>
            <a:pathLst>
              <a:path h="5001986" w="9756960">
                <a:moveTo>
                  <a:pt x="0" y="0"/>
                </a:moveTo>
                <a:lnTo>
                  <a:pt x="9756960" y="0"/>
                </a:lnTo>
                <a:lnTo>
                  <a:pt x="9756960" y="5001986"/>
                </a:lnTo>
                <a:lnTo>
                  <a:pt x="0" y="5001986"/>
                </a:lnTo>
                <a:lnTo>
                  <a:pt x="0" y="0"/>
                </a:lnTo>
                <a:close/>
              </a:path>
            </a:pathLst>
          </a:custGeom>
          <a:blipFill>
            <a:blip r:embed="rId2"/>
            <a:stretch>
              <a:fillRect l="0" t="0" r="0" b="0"/>
            </a:stretch>
          </a:blipFill>
        </p:spPr>
      </p:sp>
      <p:sp>
        <p:nvSpPr>
          <p:cNvPr name="TextBox 9" id="9"/>
          <p:cNvSpPr txBox="true"/>
          <p:nvPr/>
        </p:nvSpPr>
        <p:spPr>
          <a:xfrm rot="0">
            <a:off x="1028700" y="2358628"/>
            <a:ext cx="9900628" cy="1337556"/>
          </a:xfrm>
          <a:prstGeom prst="rect">
            <a:avLst/>
          </a:prstGeom>
        </p:spPr>
        <p:txBody>
          <a:bodyPr anchor="t" rtlCol="false" tIns="0" lIns="0" bIns="0" rIns="0">
            <a:spAutoFit/>
          </a:bodyPr>
          <a:lstStyle/>
          <a:p>
            <a:pPr algn="l">
              <a:lnSpc>
                <a:spcPts val="10473"/>
              </a:lnSpc>
            </a:pPr>
            <a:r>
              <a:rPr lang="en-US" sz="7481">
                <a:solidFill>
                  <a:srgbClr val="FFFFFF"/>
                </a:solidFill>
                <a:latin typeface="Sports World"/>
                <a:ea typeface="Sports World"/>
                <a:cs typeface="Sports World"/>
                <a:sym typeface="Sports World"/>
              </a:rPr>
              <a:t>SENTIMEN</a:t>
            </a:r>
          </a:p>
        </p:txBody>
      </p:sp>
      <p:sp>
        <p:nvSpPr>
          <p:cNvPr name="TextBox 10" id="10"/>
          <p:cNvSpPr txBox="true"/>
          <p:nvPr/>
        </p:nvSpPr>
        <p:spPr>
          <a:xfrm rot="0">
            <a:off x="1028700" y="3668795"/>
            <a:ext cx="6839595" cy="1314968"/>
          </a:xfrm>
          <a:prstGeom prst="rect">
            <a:avLst/>
          </a:prstGeom>
        </p:spPr>
        <p:txBody>
          <a:bodyPr anchor="t" rtlCol="false" tIns="0" lIns="0" bIns="0" rIns="0">
            <a:spAutoFit/>
          </a:bodyPr>
          <a:lstStyle/>
          <a:p>
            <a:pPr algn="l">
              <a:lnSpc>
                <a:spcPts val="10353"/>
              </a:lnSpc>
            </a:pPr>
            <a:r>
              <a:rPr lang="en-US" sz="7395">
                <a:solidFill>
                  <a:srgbClr val="FFDF09"/>
                </a:solidFill>
                <a:latin typeface="Sports World"/>
                <a:ea typeface="Sports World"/>
                <a:cs typeface="Sports World"/>
                <a:sym typeface="Sports World"/>
              </a:rPr>
              <a:t>POSITIF</a:t>
            </a:r>
          </a:p>
        </p:txBody>
      </p:sp>
      <p:sp>
        <p:nvSpPr>
          <p:cNvPr name="TextBox 11" id="11"/>
          <p:cNvSpPr txBox="true"/>
          <p:nvPr/>
        </p:nvSpPr>
        <p:spPr>
          <a:xfrm rot="0">
            <a:off x="989538" y="7133655"/>
            <a:ext cx="16381338" cy="1497330"/>
          </a:xfrm>
          <a:prstGeom prst="rect">
            <a:avLst/>
          </a:prstGeom>
        </p:spPr>
        <p:txBody>
          <a:bodyPr anchor="t" rtlCol="false" tIns="0" lIns="0" bIns="0" rIns="0">
            <a:spAutoFit/>
          </a:bodyPr>
          <a:lstStyle/>
          <a:p>
            <a:pPr algn="just">
              <a:lnSpc>
                <a:spcPts val="4049"/>
              </a:lnSpc>
            </a:pPr>
            <a:r>
              <a:rPr lang="en-US" sz="2699">
                <a:solidFill>
                  <a:srgbClr val="7D0000"/>
                </a:solidFill>
                <a:latin typeface="Inter"/>
                <a:ea typeface="Inter"/>
                <a:cs typeface="Inter"/>
                <a:sym typeface="Inter"/>
              </a:rPr>
              <a:t>Beberapa kata yang paling digunakan adalah </a:t>
            </a:r>
            <a:r>
              <a:rPr lang="en-US" b="true" sz="2699">
                <a:solidFill>
                  <a:srgbClr val="7D0000"/>
                </a:solidFill>
                <a:latin typeface="Inter Bold"/>
                <a:ea typeface="Inter Bold"/>
                <a:cs typeface="Inter Bold"/>
                <a:sym typeface="Inter Bold"/>
              </a:rPr>
              <a:t>‘bela’, ‘asing’, dan sebagainya.</a:t>
            </a:r>
            <a:r>
              <a:rPr lang="en-US" sz="2699">
                <a:solidFill>
                  <a:srgbClr val="7D0000"/>
                </a:solidFill>
                <a:latin typeface="Inter"/>
                <a:ea typeface="Inter"/>
                <a:cs typeface="Inter"/>
                <a:sym typeface="Inter"/>
              </a:rPr>
              <a:t> Netizen berpendapat bahwa </a:t>
            </a:r>
            <a:r>
              <a:rPr lang="en-US" b="true" sz="2699">
                <a:solidFill>
                  <a:srgbClr val="7D0000"/>
                </a:solidFill>
                <a:latin typeface="Inter Bold"/>
                <a:ea typeface="Inter Bold"/>
                <a:cs typeface="Inter Bold"/>
                <a:sym typeface="Inter Bold"/>
              </a:rPr>
              <a:t>naturalisasi sah secara aturan</a:t>
            </a:r>
            <a:r>
              <a:rPr lang="en-US" sz="2699">
                <a:solidFill>
                  <a:srgbClr val="7D0000"/>
                </a:solidFill>
                <a:latin typeface="Inter"/>
                <a:ea typeface="Inter"/>
                <a:cs typeface="Inter"/>
                <a:sym typeface="Inter"/>
              </a:rPr>
              <a:t> </a:t>
            </a:r>
            <a:r>
              <a:rPr lang="en-US" b="true" sz="2699">
                <a:solidFill>
                  <a:srgbClr val="7D0000"/>
                </a:solidFill>
                <a:latin typeface="Inter Bold"/>
                <a:ea typeface="Inter Bold"/>
                <a:cs typeface="Inter Bold"/>
                <a:sym typeface="Inter Bold"/>
              </a:rPr>
              <a:t>dan pemain</a:t>
            </a:r>
            <a:r>
              <a:rPr lang="en-US" sz="2699">
                <a:solidFill>
                  <a:srgbClr val="7D0000"/>
                </a:solidFill>
                <a:latin typeface="Inter"/>
                <a:ea typeface="Inter"/>
                <a:cs typeface="Inter"/>
                <a:sym typeface="Inter"/>
              </a:rPr>
              <a:t> asing keturunan Indonesia </a:t>
            </a:r>
            <a:r>
              <a:rPr lang="en-US" b="true" sz="2699">
                <a:solidFill>
                  <a:srgbClr val="7D0000"/>
                </a:solidFill>
                <a:latin typeface="Inter Bold"/>
                <a:ea typeface="Inter Bold"/>
                <a:cs typeface="Inter Bold"/>
                <a:sym typeface="Inter Bold"/>
              </a:rPr>
              <a:t>berhak membela timnas.</a:t>
            </a:r>
            <a:r>
              <a:rPr lang="en-US" sz="2699">
                <a:solidFill>
                  <a:srgbClr val="7D0000"/>
                </a:solidFill>
                <a:latin typeface="Inter"/>
                <a:ea typeface="Inter"/>
                <a:cs typeface="Inter"/>
                <a:sym typeface="Inter"/>
              </a:rPr>
              <a:t> Hal ini juga dianggap baik </a:t>
            </a:r>
            <a:r>
              <a:rPr lang="en-US" b="true" sz="2699">
                <a:solidFill>
                  <a:srgbClr val="7D0000"/>
                </a:solidFill>
                <a:latin typeface="Inter Bold"/>
                <a:ea typeface="Inter Bold"/>
                <a:cs typeface="Inter Bold"/>
                <a:sym typeface="Inter Bold"/>
              </a:rPr>
              <a:t>dalam upaya meningkatkan kualitas timnas.</a:t>
            </a:r>
          </a:p>
        </p:txBody>
      </p:sp>
      <p:sp>
        <p:nvSpPr>
          <p:cNvPr name="Freeform 12" id="12"/>
          <p:cNvSpPr/>
          <p:nvPr/>
        </p:nvSpPr>
        <p:spPr>
          <a:xfrm flipH="false" flipV="false" rot="0">
            <a:off x="527603" y="298279"/>
            <a:ext cx="923871" cy="1097470"/>
          </a:xfrm>
          <a:custGeom>
            <a:avLst/>
            <a:gdLst/>
            <a:ahLst/>
            <a:cxnLst/>
            <a:rect r="r" b="b" t="t" l="l"/>
            <a:pathLst>
              <a:path h="1097470" w="923871">
                <a:moveTo>
                  <a:pt x="0" y="0"/>
                </a:moveTo>
                <a:lnTo>
                  <a:pt x="923871" y="0"/>
                </a:lnTo>
                <a:lnTo>
                  <a:pt x="923871" y="1097470"/>
                </a:lnTo>
                <a:lnTo>
                  <a:pt x="0" y="10974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DAGZ1Djtvss</dc:identifier>
  <dcterms:modified xsi:type="dcterms:W3CDTF">2011-08-01T06:04:30Z</dcterms:modified>
  <cp:revision>1</cp:revision>
  <dc:title>Presentasi Capstone Project 02 (Final Project) - Group H</dc:title>
</cp:coreProperties>
</file>